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362" r:id="rId6"/>
    <p:sldId id="434" r:id="rId7"/>
    <p:sldId id="398" r:id="rId8"/>
    <p:sldId id="439" r:id="rId9"/>
    <p:sldId id="440" r:id="rId10"/>
    <p:sldId id="411" r:id="rId11"/>
    <p:sldId id="430" r:id="rId12"/>
    <p:sldId id="427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y Hanoch" initials="CH" lastIdx="11" clrIdx="0">
    <p:extLst>
      <p:ext uri="{19B8F6BF-5375-455C-9EA6-DF929625EA0E}">
        <p15:presenceInfo xmlns:p15="http://schemas.microsoft.com/office/powerpoint/2012/main" userId="Coby Hano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FCFCF"/>
    <a:srgbClr val="01B050"/>
    <a:srgbClr val="6DB841"/>
    <a:srgbClr val="009193"/>
    <a:srgbClr val="035155"/>
    <a:srgbClr val="262626"/>
    <a:srgbClr val="4C7F2D"/>
    <a:srgbClr val="92D050"/>
    <a:srgbClr val="046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5238" autoAdjust="0"/>
  </p:normalViewPr>
  <p:slideViewPr>
    <p:cSldViewPr snapToGrid="0">
      <p:cViewPr varScale="1">
        <p:scale>
          <a:sx n="65" d="100"/>
          <a:sy n="65" d="100"/>
        </p:scale>
        <p:origin x="53" y="437"/>
      </p:cViewPr>
      <p:guideLst>
        <p:guide orient="horz" pos="2160"/>
        <p:guide pos="3840"/>
        <p:guide pos="529"/>
        <p:guide orient="horz" pos="7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11FB4-99B0-4E8C-A126-131D8AA7530F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9C79-C8EA-48E1-A70D-7761EEE6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8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93F-F5C7-784A-BEFB-73807F0B8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4293F-F5C7-784A-BEFB-73807F0B8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0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8FEE-646E-4D79-8DAF-8B34B77C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37A83D-DC56-4163-BB89-75E6C9BA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75724-4904-4499-8EBF-AC979737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BB9DE-9E5E-4F21-803F-B71EDB86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6517B-B598-4C4A-A34B-F0162FD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8182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1136-2E4F-4300-ADD2-5D085D2FA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B3BE0-ABD6-4756-A313-90F1801F8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D664E-0A7B-470D-902C-38F7DD71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EB227-F1EA-4B58-8937-B8AD4153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583E-6553-47D7-8236-46F2724C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72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81704-511B-4119-8538-66B08EC81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85E96-7216-4B62-A791-899C9DF4A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B4A31-A56C-4086-B631-2C8205C1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81A9C-900F-4CB2-B5A9-C2AB16A4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04C9-AB7F-455D-B0DE-447F904F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301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2085" y="655412"/>
            <a:ext cx="10468429" cy="723446"/>
          </a:xfrm>
          <a:prstGeom prst="rect">
            <a:avLst/>
          </a:prstGeom>
        </p:spPr>
        <p:txBody>
          <a:bodyPr/>
          <a:lstStyle>
            <a:lvl1pPr>
              <a:defRPr sz="4400" b="1" baseline="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id-ID" dirty="0"/>
              <a:t>INSERT 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84" y="1277033"/>
            <a:ext cx="10468429" cy="2179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spc="300">
                <a:solidFill>
                  <a:schemeClr val="bg1">
                    <a:lumMod val="8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id-ID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800815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229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4355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14681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5644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992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783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006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AD52-219B-41B1-9303-DAF16BB5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57F3-1E10-426B-A4D5-CB42CB953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390D-F61D-4FD5-A7B9-62513737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60AA-1C9F-4F7A-B3ED-348FFFDB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1E3B-6048-4445-A301-6E2AE34E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26556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1943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879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5833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483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2DF05-7F24-4E31-8945-90B3181A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DE33C-AADD-4C5C-AFE4-F8ACE59D6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69954-5902-479B-81FE-370BF913A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C18-CF5E-41C3-89C9-2185EDFF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D7D2-144F-46EA-A500-85126598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95239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A74C-B4F3-4C79-834A-4FC9FC1F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7E55-1E0F-4920-94B6-D687D9B2F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5B95D-C0C0-4ED3-81F0-36FD273F3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5F268-73FF-456B-BE95-8478E974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4ECAD-96A1-4C6F-AD7E-A00593C9D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B82AC-EDAB-4532-9DF6-A63BB8F1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059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E1F9-1DEE-4A95-9B0C-71FB58C1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F7659-F507-47F8-83EF-FD064B15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42B76-65C8-48CE-9963-5C0FD8099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78E04-BC12-4178-BA43-4272EB541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45EDC-4BB8-41DB-B4A5-E63FF872D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96AC1-671F-41E7-8508-D808519A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6DC94-E5E0-400B-BB6B-68B6D501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E5759-AAA9-4C02-A7FC-33845FD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8079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611E-B33A-4578-8DFD-22DD2DF99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699C-21CD-45E2-86CD-F3C3C5B6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37300-1A9E-4E74-B502-27A0EF58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D27EB-CD8C-4D47-B978-8D294DAA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4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0F93F-5D62-40E9-A23A-9C410ADB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9E4E0A-1B15-458A-85CA-82010CF6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54ADD-9E36-4EC3-887F-074010AF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137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7E20-A2C1-4E3D-82D0-64EDDB58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25FEA-B5E2-4618-B9D6-6F788527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A70B3-DF19-42A5-8661-BF46E3923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C2727-D240-4CD9-B91A-7F025A12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39899-7B9C-43DF-BF1F-29CD95D6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5A104-953C-46C1-8ABA-609EE7F9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8733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F40B-4DC9-4CD3-A184-B5BD8C5D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22A43-0B87-483E-A52F-C20E5CA9F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DDC15-31B6-445F-9C2C-00E2625A4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90C6D-1D70-4448-8444-79205B26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71148-E2CE-49F6-BBC7-955CAA83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BCDB2-9DFE-43A3-BE70-B40CA99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8745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7492-39C8-4689-8061-206E0289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9750D-80DC-4CBB-AC8D-19AB16DA1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98DA9-C4DC-49EE-B2EA-0629220B6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CD16-F355-4BA4-A0CC-0E2E29DED773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B880-E39E-47FB-8431-D51BAFC1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35F02-7C7E-46CC-A61F-8997A647E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D945-E74F-4CA9-BCCA-499FE5FC187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D49E2-3D16-4689-867E-139266BD523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0A36-E210-4842-8A50-2A5D315D89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C58C7B-96B3-4E00-9220-25A15F9B5F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rgbClr val="6DB84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67524"/>
          </a:xfrm>
          <a:prstGeom prst="rect">
            <a:avLst/>
          </a:prstGeom>
        </p:spPr>
      </p:pic>
      <p:sp>
        <p:nvSpPr>
          <p:cNvPr id="6" name="Text Placeholder 12"/>
          <p:cNvSpPr txBox="1">
            <a:spLocks/>
          </p:cNvSpPr>
          <p:nvPr/>
        </p:nvSpPr>
        <p:spPr>
          <a:xfrm>
            <a:off x="743198" y="5226622"/>
            <a:ext cx="5806191" cy="1148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997" y="5391440"/>
            <a:ext cx="3843865" cy="725026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3C1ABD7-A3CB-4B28-841E-89483909AD6A}"/>
              </a:ext>
            </a:extLst>
          </p:cNvPr>
          <p:cNvSpPr txBox="1">
            <a:spLocks/>
          </p:cNvSpPr>
          <p:nvPr/>
        </p:nvSpPr>
        <p:spPr>
          <a:xfrm>
            <a:off x="743199" y="5878286"/>
            <a:ext cx="3053738" cy="565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lang="en-GB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13 February 2019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F66D90-F5E5-4EFD-85A4-FAE05F0178D2}"/>
              </a:ext>
            </a:extLst>
          </p:cNvPr>
          <p:cNvSpPr txBox="1">
            <a:spLocks/>
          </p:cNvSpPr>
          <p:nvPr/>
        </p:nvSpPr>
        <p:spPr>
          <a:xfrm>
            <a:off x="743197" y="4406537"/>
            <a:ext cx="6180117" cy="1546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Weebit Nano Ltd</a:t>
            </a:r>
          </a:p>
          <a:p>
            <a:r>
              <a:rPr lang="en-US" sz="3600" dirty="0"/>
              <a:t>Extraordinary General Meeting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1960401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9E604C-FCCD-42C6-870A-8BD154D3E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4" r="1200"/>
          <a:stretch/>
        </p:blipFill>
        <p:spPr>
          <a:xfrm>
            <a:off x="0" y="5939"/>
            <a:ext cx="12192000" cy="68461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9726AD-244B-4E8F-8DC3-468CF2CF0634}"/>
              </a:ext>
            </a:extLst>
          </p:cNvPr>
          <p:cNvSpPr/>
          <p:nvPr/>
        </p:nvSpPr>
        <p:spPr>
          <a:xfrm>
            <a:off x="0" y="0"/>
            <a:ext cx="12192000" cy="3987800"/>
          </a:xfrm>
          <a:prstGeom prst="rect">
            <a:avLst/>
          </a:prstGeom>
          <a:gradFill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7C439-412C-4342-B0FF-07BF74869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44" t="25883" r="10534" b="21605"/>
          <a:stretch/>
        </p:blipFill>
        <p:spPr>
          <a:xfrm>
            <a:off x="6755442" y="1777978"/>
            <a:ext cx="3595058" cy="3595058"/>
          </a:xfrm>
          <a:prstGeom prst="ellipse">
            <a:avLst/>
          </a:prstGeom>
          <a:ln w="19050">
            <a:solidFill>
              <a:srgbClr val="6DB841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1984E-B048-4812-8AC5-EF38CBCC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20" y="365125"/>
            <a:ext cx="1105770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consolidation lowers market cap?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9892-29E1-4B64-AC92-CE79E3D2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20" y="1643406"/>
            <a:ext cx="5161009" cy="418070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A common misunderstanding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Many companies consolidate because of continued poor results which lowered the share price</a:t>
            </a:r>
          </a:p>
          <a:p>
            <a:pPr marL="446088" lvl="1" indent="-174625">
              <a:lnSpc>
                <a:spcPct val="80000"/>
              </a:lnSpc>
              <a:spcBef>
                <a:spcPts val="1000"/>
              </a:spcBef>
            </a:pPr>
            <a:r>
              <a:rPr lang="en-US" sz="2200" dirty="0"/>
              <a:t>These companies tend to continue </a:t>
            </a:r>
            <a:br>
              <a:rPr lang="en-US" sz="2200" dirty="0"/>
            </a:br>
            <a:r>
              <a:rPr lang="en-US" sz="2200" dirty="0"/>
              <a:t>to have poor results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Some “day traders” may prefer more shares on issue and may sell when there is a share consolidation</a:t>
            </a:r>
          </a:p>
          <a:p>
            <a:pPr marL="446088" lvl="1" indent="-174625">
              <a:lnSpc>
                <a:spcPct val="80000"/>
              </a:lnSpc>
              <a:spcBef>
                <a:spcPts val="1000"/>
              </a:spcBef>
            </a:pPr>
            <a:r>
              <a:rPr lang="en-US" sz="2200" dirty="0"/>
              <a:t>However, this enables long term, stable and supportive shareholders to enter the register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A9B6D1-C114-40D5-BF6B-C7FFC19B28DD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56D3D-EACC-4158-996D-CA0EE31585F4}"/>
              </a:ext>
            </a:extLst>
          </p:cNvPr>
          <p:cNvSpPr/>
          <p:nvPr/>
        </p:nvSpPr>
        <p:spPr>
          <a:xfrm>
            <a:off x="6945942" y="2560319"/>
            <a:ext cx="3214058" cy="2182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/>
              <a:t>This is not </a:t>
            </a:r>
            <a:br>
              <a:rPr lang="en-US" sz="3200" b="1" dirty="0"/>
            </a:br>
            <a:r>
              <a:rPr lang="en-US" sz="3200" b="1" dirty="0"/>
              <a:t>the case with </a:t>
            </a:r>
            <a:r>
              <a:rPr lang="en-US" sz="3200" b="1" dirty="0" err="1"/>
              <a:t>Weebit</a:t>
            </a:r>
            <a:r>
              <a:rPr lang="en-US" sz="3200" b="1" dirty="0"/>
              <a:t>, which </a:t>
            </a:r>
            <a:br>
              <a:rPr lang="en-US" sz="3200" b="1" dirty="0"/>
            </a:br>
            <a:r>
              <a:rPr lang="en-US" sz="3200" b="1" dirty="0"/>
              <a:t>is continuing </a:t>
            </a:r>
            <a:br>
              <a:rPr lang="en-US" sz="3200" b="1" dirty="0"/>
            </a:br>
            <a:r>
              <a:rPr lang="en-US" sz="3200" b="1" dirty="0"/>
              <a:t>to deliver operationally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05C403-6B30-4383-AC45-2439593E302F}"/>
              </a:ext>
            </a:extLst>
          </p:cNvPr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E8F1CE9-00BD-490E-BBCD-43B74C89D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71810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DEDF68E-A084-4C9F-AC0D-4DAEEAE1BCD5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">
                <a:srgbClr val="035155"/>
              </a:gs>
              <a:gs pos="100000">
                <a:srgbClr val="4C7F2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4" y="33125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6DB841"/>
                </a:solidFill>
                <a:latin typeface="Century Gothic" charset="0"/>
              </a:rPr>
              <a:t>Key updates since the AGM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912" y="3567008"/>
            <a:ext cx="2417220" cy="142926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dirty="0"/>
              <a:t>Significant technical progress towards </a:t>
            </a:r>
            <a:r>
              <a:rPr lang="en-US" sz="2400" dirty="0" err="1"/>
              <a:t>productisation</a:t>
            </a:r>
            <a:endParaRPr lang="en-US" sz="24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B8DC711-8DB2-4EDC-856C-B6C8C12944B8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AEB366-BFE9-4131-A5D6-E2E1A63601C8}"/>
              </a:ext>
            </a:extLst>
          </p:cNvPr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6ED5B2-6852-4A81-A541-416778CE945C}"/>
              </a:ext>
            </a:extLst>
          </p:cNvPr>
          <p:cNvSpPr txBox="1">
            <a:spLocks/>
          </p:cNvSpPr>
          <p:nvPr/>
        </p:nvSpPr>
        <p:spPr>
          <a:xfrm>
            <a:off x="3719379" y="3567008"/>
            <a:ext cx="2417219" cy="142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AU" sz="2400" dirty="0"/>
              <a:t>Several industry partnerships &amp; collaborations announced</a:t>
            </a: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DBB24A-A653-4685-A1D1-4B707A9BFBEA}"/>
              </a:ext>
            </a:extLst>
          </p:cNvPr>
          <p:cNvSpPr txBox="1">
            <a:spLocks/>
          </p:cNvSpPr>
          <p:nvPr/>
        </p:nvSpPr>
        <p:spPr>
          <a:xfrm>
            <a:off x="6363248" y="3567008"/>
            <a:ext cx="2580416" cy="1065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dirty="0"/>
              <a:t>Continued positive discussions with potential partners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82D8EE-865E-4F07-A51A-125AB87BE196}"/>
              </a:ext>
            </a:extLst>
          </p:cNvPr>
          <p:cNvSpPr txBox="1">
            <a:spLocks/>
          </p:cNvSpPr>
          <p:nvPr/>
        </p:nvSpPr>
        <p:spPr>
          <a:xfrm>
            <a:off x="9250826" y="3567008"/>
            <a:ext cx="2256194" cy="152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400" dirty="0"/>
              <a:t>Discussions with several potential investors in USA and Asia</a:t>
            </a:r>
          </a:p>
          <a:p>
            <a:pPr marL="0" indent="0" algn="ctr">
              <a:lnSpc>
                <a:spcPct val="85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F6E69C-6FB2-4192-8802-E6F4FA24259C}"/>
              </a:ext>
            </a:extLst>
          </p:cNvPr>
          <p:cNvGrpSpPr/>
          <p:nvPr/>
        </p:nvGrpSpPr>
        <p:grpSpPr>
          <a:xfrm>
            <a:off x="3565255" y="3644899"/>
            <a:ext cx="5450934" cy="1226069"/>
            <a:chOff x="3565255" y="3429000"/>
            <a:chExt cx="5450934" cy="164243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246547-5161-413B-B7A2-7B1E0A8491BB}"/>
                </a:ext>
              </a:extLst>
            </p:cNvPr>
            <p:cNvCxnSpPr/>
            <p:nvPr/>
          </p:nvCxnSpPr>
          <p:spPr>
            <a:xfrm>
              <a:off x="6290722" y="3429000"/>
              <a:ext cx="0" cy="1642433"/>
            </a:xfrm>
            <a:prstGeom prst="line">
              <a:avLst/>
            </a:prstGeom>
            <a:ln>
              <a:solidFill>
                <a:srgbClr val="4C7F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57FCDA-C200-40AD-918E-DCD7613B9977}"/>
                </a:ext>
              </a:extLst>
            </p:cNvPr>
            <p:cNvCxnSpPr/>
            <p:nvPr/>
          </p:nvCxnSpPr>
          <p:spPr>
            <a:xfrm>
              <a:off x="3565255" y="3429000"/>
              <a:ext cx="0" cy="1642433"/>
            </a:xfrm>
            <a:prstGeom prst="line">
              <a:avLst/>
            </a:prstGeom>
            <a:ln>
              <a:solidFill>
                <a:srgbClr val="4C7F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6FD9332-FD2B-485E-BCDB-7D6581C46467}"/>
                </a:ext>
              </a:extLst>
            </p:cNvPr>
            <p:cNvCxnSpPr/>
            <p:nvPr/>
          </p:nvCxnSpPr>
          <p:spPr>
            <a:xfrm>
              <a:off x="9016189" y="3429000"/>
              <a:ext cx="0" cy="1642433"/>
            </a:xfrm>
            <a:prstGeom prst="line">
              <a:avLst/>
            </a:prstGeom>
            <a:ln>
              <a:solidFill>
                <a:srgbClr val="4C7F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A3018F2B-D7F7-44AC-A4A9-90127E9D1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4834" y="2414622"/>
            <a:ext cx="886309" cy="89134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255B9C3-9F14-499F-9828-BC9AA8DF2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0518" y="2459944"/>
            <a:ext cx="956811" cy="8007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025A58D-9BC7-48C8-8A93-CEB2AE4C7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2389" y="2444837"/>
            <a:ext cx="1002134" cy="83091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0CCC49D-2069-4CCF-ACC8-1595D2B8C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76144" y="2433916"/>
            <a:ext cx="852756" cy="8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1268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11777F6-601F-4C5C-B2BD-D318A39E3AE4}"/>
              </a:ext>
            </a:extLst>
          </p:cNvPr>
          <p:cNvSpPr/>
          <p:nvPr/>
        </p:nvSpPr>
        <p:spPr>
          <a:xfrm>
            <a:off x="-1066795" y="-619"/>
            <a:ext cx="13258784" cy="6911832"/>
          </a:xfrm>
          <a:custGeom>
            <a:avLst/>
            <a:gdLst>
              <a:gd name="connsiteX0" fmla="*/ 8231502 w 12077616"/>
              <a:gd name="connsiteY0" fmla="*/ 0 h 6858000"/>
              <a:gd name="connsiteX1" fmla="*/ 12077616 w 12077616"/>
              <a:gd name="connsiteY1" fmla="*/ 11791 h 6858000"/>
              <a:gd name="connsiteX2" fmla="*/ 12077616 w 12077616"/>
              <a:gd name="connsiteY2" fmla="*/ 6843147 h 6858000"/>
              <a:gd name="connsiteX3" fmla="*/ 0 w 12077616"/>
              <a:gd name="connsiteY3" fmla="*/ 6858000 h 6858000"/>
              <a:gd name="connsiteX0" fmla="*/ 8231502 w 12533829"/>
              <a:gd name="connsiteY0" fmla="*/ 0 h 6858000"/>
              <a:gd name="connsiteX1" fmla="*/ 12533829 w 12533829"/>
              <a:gd name="connsiteY1" fmla="*/ 11791 h 6858000"/>
              <a:gd name="connsiteX2" fmla="*/ 12077616 w 12533829"/>
              <a:gd name="connsiteY2" fmla="*/ 6843147 h 6858000"/>
              <a:gd name="connsiteX3" fmla="*/ 0 w 12533829"/>
              <a:gd name="connsiteY3" fmla="*/ 6858000 h 6858000"/>
              <a:gd name="connsiteX4" fmla="*/ 8231502 w 1253382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33829" h="6858000">
                <a:moveTo>
                  <a:pt x="8231502" y="0"/>
                </a:moveTo>
                <a:lnTo>
                  <a:pt x="12533829" y="11791"/>
                </a:lnTo>
                <a:lnTo>
                  <a:pt x="12077616" y="6843147"/>
                </a:lnTo>
                <a:lnTo>
                  <a:pt x="0" y="6858000"/>
                </a:lnTo>
                <a:lnTo>
                  <a:pt x="823150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4CF3EEE-EC60-403E-9286-E8D6B2F3E885}"/>
              </a:ext>
            </a:extLst>
          </p:cNvPr>
          <p:cNvSpPr/>
          <p:nvPr/>
        </p:nvSpPr>
        <p:spPr>
          <a:xfrm>
            <a:off x="7240254" y="437824"/>
            <a:ext cx="4960161" cy="6419555"/>
          </a:xfrm>
          <a:custGeom>
            <a:avLst/>
            <a:gdLst>
              <a:gd name="connsiteX0" fmla="*/ 5273184 w 5290168"/>
              <a:gd name="connsiteY0" fmla="*/ 0 h 6082680"/>
              <a:gd name="connsiteX1" fmla="*/ 5290168 w 5290168"/>
              <a:gd name="connsiteY1" fmla="*/ 72 h 6082680"/>
              <a:gd name="connsiteX2" fmla="*/ 5290168 w 5290168"/>
              <a:gd name="connsiteY2" fmla="*/ 6073673 h 6082680"/>
              <a:gd name="connsiteX3" fmla="*/ 0 w 5290168"/>
              <a:gd name="connsiteY3" fmla="*/ 6082680 h 6082680"/>
              <a:gd name="connsiteX0" fmla="*/ 5781184 w 5781184"/>
              <a:gd name="connsiteY0" fmla="*/ 0 h 6679580"/>
              <a:gd name="connsiteX1" fmla="*/ 5290168 w 5781184"/>
              <a:gd name="connsiteY1" fmla="*/ 596972 h 6679580"/>
              <a:gd name="connsiteX2" fmla="*/ 5290168 w 5781184"/>
              <a:gd name="connsiteY2" fmla="*/ 6670573 h 6679580"/>
              <a:gd name="connsiteX3" fmla="*/ 0 w 5781184"/>
              <a:gd name="connsiteY3" fmla="*/ 6679580 h 6679580"/>
              <a:gd name="connsiteX4" fmla="*/ 5781184 w 5781184"/>
              <a:gd name="connsiteY4" fmla="*/ 0 h 6679580"/>
              <a:gd name="connsiteX0" fmla="*/ 5781184 w 5781184"/>
              <a:gd name="connsiteY0" fmla="*/ 0 h 6679580"/>
              <a:gd name="connsiteX1" fmla="*/ 5290168 w 5781184"/>
              <a:gd name="connsiteY1" fmla="*/ 6670573 h 6679580"/>
              <a:gd name="connsiteX2" fmla="*/ 0 w 5781184"/>
              <a:gd name="connsiteY2" fmla="*/ 6679580 h 6679580"/>
              <a:gd name="connsiteX3" fmla="*/ 5781184 w 5781184"/>
              <a:gd name="connsiteY3" fmla="*/ 0 h 667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184" h="6679580">
                <a:moveTo>
                  <a:pt x="5781184" y="0"/>
                </a:moveTo>
                <a:lnTo>
                  <a:pt x="5290168" y="6670573"/>
                </a:lnTo>
                <a:lnTo>
                  <a:pt x="0" y="6679580"/>
                </a:lnTo>
                <a:lnTo>
                  <a:pt x="57811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>
                <a:solidFill>
                  <a:srgbClr val="6DB841"/>
                </a:solidFill>
                <a:ea typeface="+mj-ea"/>
                <a:cs typeface="+mj-cs"/>
              </a:rPr>
              <a:t>EXPECTATIONS MET</a:t>
            </a:r>
            <a:endParaRPr lang="id-ID" cap="all" dirty="0">
              <a:solidFill>
                <a:srgbClr val="6DB841"/>
              </a:solidFill>
              <a:ea typeface="+mj-ea"/>
              <a:cs typeface="+mj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2"/>
          <p:cNvSpPr txBox="1">
            <a:spLocks/>
          </p:cNvSpPr>
          <p:nvPr/>
        </p:nvSpPr>
        <p:spPr>
          <a:xfrm>
            <a:off x="722085" y="1661454"/>
            <a:ext cx="4143820" cy="1509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Bef>
                <a:spcPts val="0"/>
              </a:spcBef>
              <a:buNone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9193"/>
                </a:solidFill>
              </a:rPr>
              <a:t>Every committed technology milestone met</a:t>
            </a:r>
            <a:endParaRPr lang="en-GB" sz="3600" dirty="0">
              <a:solidFill>
                <a:srgbClr val="009193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850969" y="1568112"/>
            <a:ext cx="26092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DD449D12-9753-4416-A58D-DBC17E46ACA1}"/>
              </a:ext>
            </a:extLst>
          </p:cNvPr>
          <p:cNvGrpSpPr/>
          <p:nvPr/>
        </p:nvGrpSpPr>
        <p:grpSpPr>
          <a:xfrm>
            <a:off x="6084374" y="3055173"/>
            <a:ext cx="2512421" cy="1537273"/>
            <a:chOff x="8200442" y="2308519"/>
            <a:chExt cx="2512421" cy="1537273"/>
          </a:xfrm>
        </p:grpSpPr>
        <p:grpSp>
          <p:nvGrpSpPr>
            <p:cNvPr id="43" name="Group 42"/>
            <p:cNvGrpSpPr/>
            <p:nvPr/>
          </p:nvGrpSpPr>
          <p:grpSpPr>
            <a:xfrm flipV="1">
              <a:off x="8263455" y="2308519"/>
              <a:ext cx="2292763" cy="265945"/>
              <a:chOff x="4991678" y="2846069"/>
              <a:chExt cx="1624460" cy="61499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4991678" y="2871298"/>
                <a:ext cx="198543" cy="58976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5190221" y="2846069"/>
                <a:ext cx="142591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8200442" y="2958370"/>
              <a:ext cx="2512421" cy="88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60"/>
                </a:lnSpc>
                <a:buClr>
                  <a:srgbClr val="6DB942"/>
                </a:buClr>
              </a:pPr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NOV  2017</a:t>
              </a:r>
            </a:p>
            <a:p>
              <a:pPr>
                <a:lnSpc>
                  <a:spcPts val="3060"/>
                </a:lnSpc>
                <a:buClr>
                  <a:srgbClr val="6DB942"/>
                </a:buClr>
              </a:pPr>
              <a:r>
                <a:rPr lang="en-US" sz="1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40nm working cells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3212531" y="3528472"/>
            <a:ext cx="1288617" cy="1119063"/>
          </a:xfrm>
          <a:prstGeom prst="rect">
            <a:avLst/>
          </a:prstGeom>
          <a:solidFill>
            <a:srgbClr val="00B14F"/>
          </a:solidFill>
          <a:ln>
            <a:noFill/>
          </a:ln>
          <a:effectLst>
            <a:reflection blurRad="114300" stA="22000" endPos="65000" dir="5400000" sy="-100000" algn="bl" rotWithShape="0"/>
          </a:effectLst>
          <a:scene3d>
            <a:camera prst="isometricTopUp"/>
            <a:lightRig rig="threePt" dir="t">
              <a:rot lat="0" lon="0" rev="0"/>
            </a:lightRig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600" b="1" dirty="0">
              <a:latin typeface="Montserrat" panose="00000500000000000000" pitchFamily="50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041813" y="1996546"/>
            <a:ext cx="1288617" cy="11190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reflection blurRad="114300" stA="22000" endPos="65000" dir="5400000" sy="-100000" algn="bl" rotWithShape="0"/>
          </a:effectLst>
          <a:scene3d>
            <a:camera prst="isometricTopUp"/>
            <a:lightRig rig="threePt" dir="t">
              <a:rot lat="0" lon="0" rev="0"/>
            </a:lightRig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600" b="1" dirty="0">
              <a:latin typeface="Montserrat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0179">
            <a:off x="5307106" y="2143978"/>
            <a:ext cx="762137" cy="76213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12062" y="4346118"/>
            <a:ext cx="6022480" cy="1626057"/>
            <a:chOff x="3369483" y="4607375"/>
            <a:chExt cx="6022480" cy="1626057"/>
          </a:xfrm>
        </p:grpSpPr>
        <p:grpSp>
          <p:nvGrpSpPr>
            <p:cNvPr id="16" name="Group 15"/>
            <p:cNvGrpSpPr/>
            <p:nvPr/>
          </p:nvGrpSpPr>
          <p:grpSpPr>
            <a:xfrm>
              <a:off x="3369483" y="4607375"/>
              <a:ext cx="6022480" cy="1626057"/>
              <a:chOff x="3369483" y="4544314"/>
              <a:chExt cx="6022480" cy="1626057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5225443" y="5409077"/>
                <a:ext cx="4166520" cy="76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60"/>
                  </a:lnSpc>
                  <a:buClr>
                    <a:srgbClr val="6DB942"/>
                  </a:buClr>
                </a:pPr>
                <a:r>
                  <a:rPr 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charset="0"/>
                    <a:ea typeface="Century Gothic" charset="0"/>
                    <a:cs typeface="Century Gothic" charset="0"/>
                  </a:rPr>
                  <a:t>SEPT  2016</a:t>
                </a:r>
              </a:p>
              <a:p>
                <a:pPr>
                  <a:lnSpc>
                    <a:spcPts val="2660"/>
                  </a:lnSpc>
                  <a:buClr>
                    <a:srgbClr val="6DB942"/>
                  </a:buClr>
                </a:pPr>
                <a:r>
                  <a:rPr lang="en-US" sz="1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itchFamily="34" charset="0"/>
                  </a:rPr>
                  <a:t>Development kicked off at </a:t>
                </a:r>
                <a:r>
                  <a:rPr lang="en-US" sz="17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itchFamily="34" charset="0"/>
                  </a:rPr>
                  <a:t>Leti</a:t>
                </a:r>
                <a:endParaRPr lang="en-US" sz="1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endParaRPr>
              </a:p>
            </p:txBody>
          </p:sp>
          <p:grpSp>
            <p:nvGrpSpPr>
              <p:cNvPr id="128" name="Group 127"/>
              <p:cNvGrpSpPr/>
              <p:nvPr/>
            </p:nvGrpSpPr>
            <p:grpSpPr>
              <a:xfrm flipV="1">
                <a:off x="4405339" y="5424162"/>
                <a:ext cx="3171457" cy="388573"/>
                <a:chOff x="4577706" y="2263099"/>
                <a:chExt cx="2212015" cy="898560"/>
              </a:xfrm>
            </p:grpSpPr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4577706" y="2263099"/>
                  <a:ext cx="334720" cy="89856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flipV="1">
                  <a:off x="4912426" y="2263764"/>
                  <a:ext cx="1877295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Rectangle 97"/>
              <p:cNvSpPr/>
              <p:nvPr/>
            </p:nvSpPr>
            <p:spPr>
              <a:xfrm>
                <a:off x="3369483" y="4544314"/>
                <a:ext cx="1288617" cy="1119063"/>
              </a:xfrm>
              <a:prstGeom prst="rect">
                <a:avLst/>
              </a:prstGeom>
              <a:solidFill>
                <a:srgbClr val="009193"/>
              </a:solidFill>
              <a:ln>
                <a:noFill/>
              </a:ln>
              <a:effectLst>
                <a:reflection blurRad="114300" stA="22000" endPos="65000" dir="5400000" sy="-100000" algn="bl" rotWithShape="0"/>
              </a:effectLst>
              <a:scene3d>
                <a:camera prst="isometricTopUp"/>
                <a:lightRig rig="threePt" dir="t">
                  <a:rot lat="0" lon="0" rev="0"/>
                </a:lightRig>
              </a:scene3d>
              <a:sp3d extrusionH="387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6600" b="1" dirty="0">
                  <a:latin typeface="Montserrat" panose="00000500000000000000" pitchFamily="50" charset="0"/>
                </a:endParaRPr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5682" y="4760813"/>
              <a:ext cx="781860" cy="78186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3326">
            <a:off x="3390454" y="3563183"/>
            <a:ext cx="956459" cy="956459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 flipV="1">
            <a:off x="4401633" y="4547531"/>
            <a:ext cx="2872801" cy="388573"/>
            <a:chOff x="4577706" y="2223665"/>
            <a:chExt cx="2035430" cy="898560"/>
          </a:xfrm>
        </p:grpSpPr>
        <p:cxnSp>
          <p:nvCxnSpPr>
            <p:cNvPr id="138" name="Straight Connector 137"/>
            <p:cNvCxnSpPr/>
            <p:nvPr/>
          </p:nvCxnSpPr>
          <p:spPr>
            <a:xfrm flipV="1">
              <a:off x="4577706" y="2223665"/>
              <a:ext cx="334720" cy="898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912426" y="2224330"/>
              <a:ext cx="170071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4127172" y="2773912"/>
            <a:ext cx="1288617" cy="1119063"/>
          </a:xfrm>
          <a:prstGeom prst="rect">
            <a:avLst/>
          </a:prstGeom>
          <a:solidFill>
            <a:srgbClr val="6DB841"/>
          </a:solidFill>
          <a:ln>
            <a:noFill/>
          </a:ln>
          <a:effectLst>
            <a:reflection blurRad="114300" stA="22000" endPos="65000" dir="5400000" sy="-100000" algn="bl" rotWithShape="0"/>
          </a:effectLst>
          <a:scene3d>
            <a:camera prst="isometricTopUp"/>
            <a:lightRig rig="threePt" dir="t">
              <a:rot lat="0" lon="0" rev="0"/>
            </a:lightRig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600" b="1" dirty="0">
              <a:latin typeface="Montserrat" panose="000005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211">
            <a:off x="4409125" y="3081969"/>
            <a:ext cx="631680" cy="47455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5955916" y="1267128"/>
            <a:ext cx="1288617" cy="1119063"/>
          </a:xfrm>
          <a:prstGeom prst="rect">
            <a:avLst/>
          </a:prstGeom>
          <a:solidFill>
            <a:srgbClr val="AEDB55"/>
          </a:solidFill>
          <a:ln>
            <a:noFill/>
          </a:ln>
          <a:effectLst>
            <a:reflection blurRad="114300" stA="22000" endPos="65000" dir="5400000" sy="-100000" algn="bl" rotWithShape="0"/>
          </a:effectLst>
          <a:scene3d>
            <a:camera prst="isometricTopUp"/>
            <a:lightRig rig="threePt" dir="t">
              <a:rot lat="0" lon="0" rev="0"/>
            </a:lightRig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600" b="1" dirty="0">
              <a:latin typeface="Montserrat" panose="000005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604">
            <a:off x="6393318" y="1619955"/>
            <a:ext cx="409534" cy="4095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A7FE885-A5E8-43DA-A7C8-6E572C6CBAAB}"/>
              </a:ext>
            </a:extLst>
          </p:cNvPr>
          <p:cNvGrpSpPr/>
          <p:nvPr/>
        </p:nvGrpSpPr>
        <p:grpSpPr>
          <a:xfrm>
            <a:off x="5261641" y="3797281"/>
            <a:ext cx="2892557" cy="1509591"/>
            <a:chOff x="7131734" y="3089257"/>
            <a:chExt cx="2892557" cy="1509591"/>
          </a:xfrm>
        </p:grpSpPr>
        <p:grpSp>
          <p:nvGrpSpPr>
            <p:cNvPr id="140" name="Group 139"/>
            <p:cNvGrpSpPr/>
            <p:nvPr/>
          </p:nvGrpSpPr>
          <p:grpSpPr>
            <a:xfrm flipV="1">
              <a:off x="7131734" y="3089257"/>
              <a:ext cx="2630582" cy="388573"/>
              <a:chOff x="4577706" y="2223665"/>
              <a:chExt cx="1863814" cy="898560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4577706" y="2223665"/>
                <a:ext cx="334720" cy="89856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4912426" y="2224330"/>
                <a:ext cx="152909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/>
            <p:cNvSpPr txBox="1"/>
            <p:nvPr/>
          </p:nvSpPr>
          <p:spPr>
            <a:xfrm>
              <a:off x="7365817" y="3749898"/>
              <a:ext cx="2658474" cy="848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60"/>
                </a:lnSpc>
                <a:buClr>
                  <a:srgbClr val="6DB942"/>
                </a:buClr>
              </a:pPr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OCT  2017</a:t>
              </a:r>
            </a:p>
            <a:p>
              <a:pPr>
                <a:lnSpc>
                  <a:spcPts val="3060"/>
                </a:lnSpc>
                <a:buClr>
                  <a:srgbClr val="6DB942"/>
                </a:buClr>
              </a:pP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78597" y="4238270"/>
              <a:ext cx="2328263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6DB942"/>
                </a:buClr>
              </a:pPr>
              <a:r>
                <a:rPr lang="en-US" sz="1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300nm 4Kbit Array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872505" y="437824"/>
            <a:ext cx="1288617" cy="1119063"/>
          </a:xfrm>
          <a:prstGeom prst="rect">
            <a:avLst/>
          </a:prstGeom>
          <a:solidFill>
            <a:srgbClr val="BBF150"/>
          </a:solidFill>
          <a:ln>
            <a:noFill/>
          </a:ln>
          <a:effectLst>
            <a:reflection blurRad="114300" stA="22000" endPos="65000" dir="5400000" sy="-100000" algn="bl" rotWithShape="0"/>
          </a:effectLst>
          <a:scene3d>
            <a:camera prst="isometricTopUp"/>
            <a:lightRig rig="threePt" dir="t">
              <a:rot lat="0" lon="0" rev="0"/>
            </a:lightRig>
          </a:scene3d>
          <a:sp3d extrusionH="381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6600" b="1" dirty="0">
              <a:latin typeface="Montserrat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977">
            <a:off x="7302901" y="652997"/>
            <a:ext cx="417583" cy="6081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1B329B9-AF42-403F-B48E-48CC04F4D747}"/>
              </a:ext>
            </a:extLst>
          </p:cNvPr>
          <p:cNvSpPr txBox="1"/>
          <p:nvPr/>
        </p:nvSpPr>
        <p:spPr>
          <a:xfrm>
            <a:off x="8337082" y="1124401"/>
            <a:ext cx="3125277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  <a:buClr>
                <a:srgbClr val="6DB942"/>
              </a:buClr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NOV  2018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F0FFF1-AB19-4DC9-9B0E-F88D53A14CE2}"/>
              </a:ext>
            </a:extLst>
          </p:cNvPr>
          <p:cNvGrpSpPr/>
          <p:nvPr/>
        </p:nvGrpSpPr>
        <p:grpSpPr>
          <a:xfrm>
            <a:off x="6770618" y="2247453"/>
            <a:ext cx="2681468" cy="1469815"/>
            <a:chOff x="7874750" y="2308519"/>
            <a:chExt cx="2681468" cy="146981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132CF44-BC48-4F3D-A92C-041B92C0BBD4}"/>
                </a:ext>
              </a:extLst>
            </p:cNvPr>
            <p:cNvGrpSpPr/>
            <p:nvPr/>
          </p:nvGrpSpPr>
          <p:grpSpPr>
            <a:xfrm flipV="1">
              <a:off x="8263455" y="2308519"/>
              <a:ext cx="2292763" cy="265945"/>
              <a:chOff x="4991678" y="2846069"/>
              <a:chExt cx="1624460" cy="61499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22BDBA6-0916-459C-AE11-720E43BC5E4B}"/>
                  </a:ext>
                </a:extLst>
              </p:cNvPr>
              <p:cNvCxnSpPr/>
              <p:nvPr/>
            </p:nvCxnSpPr>
            <p:spPr>
              <a:xfrm flipV="1">
                <a:off x="4991678" y="2871298"/>
                <a:ext cx="198543" cy="58976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22E30A3-3524-4796-9569-F415DCB549E2}"/>
                  </a:ext>
                </a:extLst>
              </p:cNvPr>
              <p:cNvCxnSpPr/>
              <p:nvPr/>
            </p:nvCxnSpPr>
            <p:spPr>
              <a:xfrm flipV="1">
                <a:off x="5190221" y="2846069"/>
                <a:ext cx="142591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4325B04-5E6E-4FC8-A4EB-FE154E2E1946}"/>
                </a:ext>
              </a:extLst>
            </p:cNvPr>
            <p:cNvSpPr txBox="1"/>
            <p:nvPr/>
          </p:nvSpPr>
          <p:spPr>
            <a:xfrm>
              <a:off x="7874750" y="2932718"/>
              <a:ext cx="2512421" cy="845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60"/>
                </a:lnSpc>
                <a:buClr>
                  <a:srgbClr val="6DB942"/>
                </a:buClr>
              </a:pPr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FEB  2018</a:t>
              </a:r>
            </a:p>
            <a:p>
              <a:pPr>
                <a:lnSpc>
                  <a:spcPts val="3060"/>
                </a:lnSpc>
                <a:buClr>
                  <a:srgbClr val="6DB942"/>
                </a:buClr>
              </a:pPr>
              <a:r>
                <a:rPr lang="en-US" sz="17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40nm 4Kbit Array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B9BF80C-960B-420F-8C31-F60A6165CE0E}"/>
              </a:ext>
            </a:extLst>
          </p:cNvPr>
          <p:cNvSpPr txBox="1"/>
          <p:nvPr/>
        </p:nvSpPr>
        <p:spPr>
          <a:xfrm>
            <a:off x="7684721" y="2059914"/>
            <a:ext cx="2746831" cy="84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60"/>
              </a:lnSpc>
              <a:buClr>
                <a:srgbClr val="6DB942"/>
              </a:buClr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JUN  2018</a:t>
            </a:r>
          </a:p>
          <a:p>
            <a:pPr>
              <a:lnSpc>
                <a:spcPts val="3060"/>
              </a:lnSpc>
              <a:buClr>
                <a:srgbClr val="6DB942"/>
              </a:buClr>
            </a:pP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40nm 1Mbit Array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4A81655-9040-4066-A944-93887CCB4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FCAC65EB-B8CB-4C52-94B0-C4764CEE59BC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DFC4B-6E42-49D5-8819-1AA459D751E0}"/>
              </a:ext>
            </a:extLst>
          </p:cNvPr>
          <p:cNvSpPr txBox="1"/>
          <p:nvPr/>
        </p:nvSpPr>
        <p:spPr>
          <a:xfrm>
            <a:off x="7613536" y="1661454"/>
            <a:ext cx="373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Initiated move to 300mm/28nm</a:t>
            </a:r>
          </a:p>
        </p:txBody>
      </p:sp>
    </p:spTree>
    <p:extLst>
      <p:ext uri="{BB962C8B-B14F-4D97-AF65-F5344CB8AC3E}">
        <p14:creationId xmlns:p14="http://schemas.microsoft.com/office/powerpoint/2010/main" val="70440293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A8A08EA-6FF7-4B81-83FF-520E39AFF7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26" r="18443"/>
          <a:stretch/>
        </p:blipFill>
        <p:spPr>
          <a:xfrm rot="5400000">
            <a:off x="4775201" y="-558798"/>
            <a:ext cx="2628900" cy="122047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6FD51D-E628-425D-8BE2-325A997E16FA}"/>
              </a:ext>
            </a:extLst>
          </p:cNvPr>
          <p:cNvSpPr/>
          <p:nvPr/>
        </p:nvSpPr>
        <p:spPr>
          <a:xfrm>
            <a:off x="0" y="4323443"/>
            <a:ext cx="12192000" cy="2534557"/>
          </a:xfrm>
          <a:prstGeom prst="rect">
            <a:avLst/>
          </a:prstGeom>
          <a:solidFill>
            <a:srgbClr val="262626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DAB3BE1-EE4F-4A5E-921B-7289660D56B0}"/>
              </a:ext>
            </a:extLst>
          </p:cNvPr>
          <p:cNvSpPr/>
          <p:nvPr/>
        </p:nvSpPr>
        <p:spPr>
          <a:xfrm>
            <a:off x="-12700" y="2120517"/>
            <a:ext cx="12230100" cy="2972709"/>
          </a:xfrm>
          <a:custGeom>
            <a:avLst/>
            <a:gdLst>
              <a:gd name="connsiteX0" fmla="*/ 0 w 12218622"/>
              <a:gd name="connsiteY0" fmla="*/ 0 h 2718709"/>
              <a:gd name="connsiteX1" fmla="*/ 12217400 w 12218622"/>
              <a:gd name="connsiteY1" fmla="*/ 0 h 2718709"/>
              <a:gd name="connsiteX2" fmla="*/ 12217400 w 12218622"/>
              <a:gd name="connsiteY2" fmla="*/ 576803 h 2718709"/>
              <a:gd name="connsiteX3" fmla="*/ 12217400 w 12218622"/>
              <a:gd name="connsiteY3" fmla="*/ 1039528 h 2718709"/>
              <a:gd name="connsiteX4" fmla="*/ 12216431 w 12218622"/>
              <a:gd name="connsiteY4" fmla="*/ 1039528 h 2718709"/>
              <a:gd name="connsiteX5" fmla="*/ 12216656 w 12218622"/>
              <a:gd name="connsiteY5" fmla="*/ 1123836 h 2718709"/>
              <a:gd name="connsiteX6" fmla="*/ 12217400 w 12218622"/>
              <a:gd name="connsiteY6" fmla="*/ 1991900 h 2718709"/>
              <a:gd name="connsiteX7" fmla="*/ 6108701 w 12218622"/>
              <a:gd name="connsiteY7" fmla="*/ 2718709 h 2718709"/>
              <a:gd name="connsiteX8" fmla="*/ 12700 w 12218622"/>
              <a:gd name="connsiteY8" fmla="*/ 2271300 h 2718709"/>
              <a:gd name="connsiteX9" fmla="*/ 3109 w 12218622"/>
              <a:gd name="connsiteY9" fmla="*/ 1039528 h 2718709"/>
              <a:gd name="connsiteX10" fmla="*/ 0 w 12218622"/>
              <a:gd name="connsiteY10" fmla="*/ 1039528 h 2718709"/>
              <a:gd name="connsiteX11" fmla="*/ 0 w 12218622"/>
              <a:gd name="connsiteY11" fmla="*/ 640303 h 2718709"/>
              <a:gd name="connsiteX0" fmla="*/ 0 w 12218622"/>
              <a:gd name="connsiteY0" fmla="*/ 12317 h 2731026"/>
              <a:gd name="connsiteX1" fmla="*/ 8470900 w 12218622"/>
              <a:gd name="connsiteY1" fmla="*/ 0 h 2731026"/>
              <a:gd name="connsiteX2" fmla="*/ 12217400 w 12218622"/>
              <a:gd name="connsiteY2" fmla="*/ 12317 h 2731026"/>
              <a:gd name="connsiteX3" fmla="*/ 12217400 w 12218622"/>
              <a:gd name="connsiteY3" fmla="*/ 589120 h 2731026"/>
              <a:gd name="connsiteX4" fmla="*/ 12217400 w 12218622"/>
              <a:gd name="connsiteY4" fmla="*/ 1051845 h 2731026"/>
              <a:gd name="connsiteX5" fmla="*/ 12216431 w 12218622"/>
              <a:gd name="connsiteY5" fmla="*/ 1051845 h 2731026"/>
              <a:gd name="connsiteX6" fmla="*/ 12216656 w 12218622"/>
              <a:gd name="connsiteY6" fmla="*/ 1136153 h 2731026"/>
              <a:gd name="connsiteX7" fmla="*/ 12217400 w 12218622"/>
              <a:gd name="connsiteY7" fmla="*/ 2004217 h 2731026"/>
              <a:gd name="connsiteX8" fmla="*/ 6108701 w 12218622"/>
              <a:gd name="connsiteY8" fmla="*/ 2731026 h 2731026"/>
              <a:gd name="connsiteX9" fmla="*/ 12700 w 12218622"/>
              <a:gd name="connsiteY9" fmla="*/ 2283617 h 2731026"/>
              <a:gd name="connsiteX10" fmla="*/ 3109 w 12218622"/>
              <a:gd name="connsiteY10" fmla="*/ 1051845 h 2731026"/>
              <a:gd name="connsiteX11" fmla="*/ 0 w 12218622"/>
              <a:gd name="connsiteY11" fmla="*/ 1051845 h 2731026"/>
              <a:gd name="connsiteX12" fmla="*/ 0 w 12218622"/>
              <a:gd name="connsiteY12" fmla="*/ 652620 h 2731026"/>
              <a:gd name="connsiteX13" fmla="*/ 0 w 12218622"/>
              <a:gd name="connsiteY13" fmla="*/ 12317 h 2731026"/>
              <a:gd name="connsiteX0" fmla="*/ 0 w 12218622"/>
              <a:gd name="connsiteY0" fmla="*/ 0 h 2718709"/>
              <a:gd name="connsiteX1" fmla="*/ 6096000 w 12218622"/>
              <a:gd name="connsiteY1" fmla="*/ 267083 h 2718709"/>
              <a:gd name="connsiteX2" fmla="*/ 12217400 w 12218622"/>
              <a:gd name="connsiteY2" fmla="*/ 0 h 2718709"/>
              <a:gd name="connsiteX3" fmla="*/ 12217400 w 12218622"/>
              <a:gd name="connsiteY3" fmla="*/ 576803 h 2718709"/>
              <a:gd name="connsiteX4" fmla="*/ 12217400 w 12218622"/>
              <a:gd name="connsiteY4" fmla="*/ 1039528 h 2718709"/>
              <a:gd name="connsiteX5" fmla="*/ 12216431 w 12218622"/>
              <a:gd name="connsiteY5" fmla="*/ 1039528 h 2718709"/>
              <a:gd name="connsiteX6" fmla="*/ 12216656 w 12218622"/>
              <a:gd name="connsiteY6" fmla="*/ 1123836 h 2718709"/>
              <a:gd name="connsiteX7" fmla="*/ 12217400 w 12218622"/>
              <a:gd name="connsiteY7" fmla="*/ 1991900 h 2718709"/>
              <a:gd name="connsiteX8" fmla="*/ 6108701 w 12218622"/>
              <a:gd name="connsiteY8" fmla="*/ 2718709 h 2718709"/>
              <a:gd name="connsiteX9" fmla="*/ 12700 w 12218622"/>
              <a:gd name="connsiteY9" fmla="*/ 2271300 h 2718709"/>
              <a:gd name="connsiteX10" fmla="*/ 3109 w 12218622"/>
              <a:gd name="connsiteY10" fmla="*/ 1039528 h 2718709"/>
              <a:gd name="connsiteX11" fmla="*/ 0 w 12218622"/>
              <a:gd name="connsiteY11" fmla="*/ 1039528 h 2718709"/>
              <a:gd name="connsiteX12" fmla="*/ 0 w 12218622"/>
              <a:gd name="connsiteY12" fmla="*/ 640303 h 2718709"/>
              <a:gd name="connsiteX13" fmla="*/ 0 w 12218622"/>
              <a:gd name="connsiteY13" fmla="*/ 0 h 2718709"/>
              <a:gd name="connsiteX0" fmla="*/ 0 w 12218622"/>
              <a:gd name="connsiteY0" fmla="*/ 0 h 2972709"/>
              <a:gd name="connsiteX1" fmla="*/ 6096000 w 12218622"/>
              <a:gd name="connsiteY1" fmla="*/ 521083 h 2972709"/>
              <a:gd name="connsiteX2" fmla="*/ 12217400 w 12218622"/>
              <a:gd name="connsiteY2" fmla="*/ 254000 h 2972709"/>
              <a:gd name="connsiteX3" fmla="*/ 12217400 w 12218622"/>
              <a:gd name="connsiteY3" fmla="*/ 830803 h 2972709"/>
              <a:gd name="connsiteX4" fmla="*/ 12217400 w 12218622"/>
              <a:gd name="connsiteY4" fmla="*/ 1293528 h 2972709"/>
              <a:gd name="connsiteX5" fmla="*/ 12216431 w 12218622"/>
              <a:gd name="connsiteY5" fmla="*/ 1293528 h 2972709"/>
              <a:gd name="connsiteX6" fmla="*/ 12216656 w 12218622"/>
              <a:gd name="connsiteY6" fmla="*/ 1377836 h 2972709"/>
              <a:gd name="connsiteX7" fmla="*/ 12217400 w 12218622"/>
              <a:gd name="connsiteY7" fmla="*/ 2245900 h 2972709"/>
              <a:gd name="connsiteX8" fmla="*/ 6108701 w 12218622"/>
              <a:gd name="connsiteY8" fmla="*/ 2972709 h 2972709"/>
              <a:gd name="connsiteX9" fmla="*/ 12700 w 12218622"/>
              <a:gd name="connsiteY9" fmla="*/ 2525300 h 2972709"/>
              <a:gd name="connsiteX10" fmla="*/ 3109 w 12218622"/>
              <a:gd name="connsiteY10" fmla="*/ 1293528 h 2972709"/>
              <a:gd name="connsiteX11" fmla="*/ 0 w 12218622"/>
              <a:gd name="connsiteY11" fmla="*/ 1293528 h 2972709"/>
              <a:gd name="connsiteX12" fmla="*/ 0 w 12218622"/>
              <a:gd name="connsiteY12" fmla="*/ 894303 h 2972709"/>
              <a:gd name="connsiteX13" fmla="*/ 0 w 12218622"/>
              <a:gd name="connsiteY13" fmla="*/ 0 h 2972709"/>
              <a:gd name="connsiteX0" fmla="*/ 0 w 12218622"/>
              <a:gd name="connsiteY0" fmla="*/ 0 h 2972709"/>
              <a:gd name="connsiteX1" fmla="*/ 6096000 w 12218622"/>
              <a:gd name="connsiteY1" fmla="*/ 521083 h 2972709"/>
              <a:gd name="connsiteX2" fmla="*/ 12217400 w 12218622"/>
              <a:gd name="connsiteY2" fmla="*/ 254000 h 2972709"/>
              <a:gd name="connsiteX3" fmla="*/ 12217400 w 12218622"/>
              <a:gd name="connsiteY3" fmla="*/ 830803 h 2972709"/>
              <a:gd name="connsiteX4" fmla="*/ 12217400 w 12218622"/>
              <a:gd name="connsiteY4" fmla="*/ 1293528 h 2972709"/>
              <a:gd name="connsiteX5" fmla="*/ 12216431 w 12218622"/>
              <a:gd name="connsiteY5" fmla="*/ 1293528 h 2972709"/>
              <a:gd name="connsiteX6" fmla="*/ 12216656 w 12218622"/>
              <a:gd name="connsiteY6" fmla="*/ 1377836 h 2972709"/>
              <a:gd name="connsiteX7" fmla="*/ 12217400 w 12218622"/>
              <a:gd name="connsiteY7" fmla="*/ 2245900 h 2972709"/>
              <a:gd name="connsiteX8" fmla="*/ 6108701 w 12218622"/>
              <a:gd name="connsiteY8" fmla="*/ 2972709 h 2972709"/>
              <a:gd name="connsiteX9" fmla="*/ 12700 w 12218622"/>
              <a:gd name="connsiteY9" fmla="*/ 2525300 h 2972709"/>
              <a:gd name="connsiteX10" fmla="*/ 3109 w 12218622"/>
              <a:gd name="connsiteY10" fmla="*/ 1293528 h 2972709"/>
              <a:gd name="connsiteX11" fmla="*/ 0 w 12218622"/>
              <a:gd name="connsiteY11" fmla="*/ 1293528 h 2972709"/>
              <a:gd name="connsiteX12" fmla="*/ 0 w 12218622"/>
              <a:gd name="connsiteY12" fmla="*/ 0 h 2972709"/>
              <a:gd name="connsiteX0" fmla="*/ 0 w 12218622"/>
              <a:gd name="connsiteY0" fmla="*/ 0 h 2972709"/>
              <a:gd name="connsiteX1" fmla="*/ 6096000 w 12218622"/>
              <a:gd name="connsiteY1" fmla="*/ 521083 h 2972709"/>
              <a:gd name="connsiteX2" fmla="*/ 12217400 w 12218622"/>
              <a:gd name="connsiteY2" fmla="*/ 254000 h 2972709"/>
              <a:gd name="connsiteX3" fmla="*/ 12217400 w 12218622"/>
              <a:gd name="connsiteY3" fmla="*/ 830803 h 2972709"/>
              <a:gd name="connsiteX4" fmla="*/ 12217400 w 12218622"/>
              <a:gd name="connsiteY4" fmla="*/ 1293528 h 2972709"/>
              <a:gd name="connsiteX5" fmla="*/ 12216431 w 12218622"/>
              <a:gd name="connsiteY5" fmla="*/ 1293528 h 2972709"/>
              <a:gd name="connsiteX6" fmla="*/ 12216656 w 12218622"/>
              <a:gd name="connsiteY6" fmla="*/ 1377836 h 2972709"/>
              <a:gd name="connsiteX7" fmla="*/ 12217400 w 12218622"/>
              <a:gd name="connsiteY7" fmla="*/ 2245900 h 2972709"/>
              <a:gd name="connsiteX8" fmla="*/ 6108701 w 12218622"/>
              <a:gd name="connsiteY8" fmla="*/ 2972709 h 2972709"/>
              <a:gd name="connsiteX9" fmla="*/ 12700 w 12218622"/>
              <a:gd name="connsiteY9" fmla="*/ 2525300 h 2972709"/>
              <a:gd name="connsiteX10" fmla="*/ 3109 w 12218622"/>
              <a:gd name="connsiteY10" fmla="*/ 1293528 h 2972709"/>
              <a:gd name="connsiteX11" fmla="*/ 0 w 12218622"/>
              <a:gd name="connsiteY11" fmla="*/ 0 h 2972709"/>
              <a:gd name="connsiteX0" fmla="*/ 0 w 12218622"/>
              <a:gd name="connsiteY0" fmla="*/ 0 h 2972709"/>
              <a:gd name="connsiteX1" fmla="*/ 6121400 w 12218622"/>
              <a:gd name="connsiteY1" fmla="*/ 546483 h 2972709"/>
              <a:gd name="connsiteX2" fmla="*/ 12217400 w 12218622"/>
              <a:gd name="connsiteY2" fmla="*/ 254000 h 2972709"/>
              <a:gd name="connsiteX3" fmla="*/ 12217400 w 12218622"/>
              <a:gd name="connsiteY3" fmla="*/ 830803 h 2972709"/>
              <a:gd name="connsiteX4" fmla="*/ 12217400 w 12218622"/>
              <a:gd name="connsiteY4" fmla="*/ 1293528 h 2972709"/>
              <a:gd name="connsiteX5" fmla="*/ 12216431 w 12218622"/>
              <a:gd name="connsiteY5" fmla="*/ 1293528 h 2972709"/>
              <a:gd name="connsiteX6" fmla="*/ 12216656 w 12218622"/>
              <a:gd name="connsiteY6" fmla="*/ 1377836 h 2972709"/>
              <a:gd name="connsiteX7" fmla="*/ 12217400 w 12218622"/>
              <a:gd name="connsiteY7" fmla="*/ 2245900 h 2972709"/>
              <a:gd name="connsiteX8" fmla="*/ 6108701 w 12218622"/>
              <a:gd name="connsiteY8" fmla="*/ 2972709 h 2972709"/>
              <a:gd name="connsiteX9" fmla="*/ 12700 w 12218622"/>
              <a:gd name="connsiteY9" fmla="*/ 2525300 h 2972709"/>
              <a:gd name="connsiteX10" fmla="*/ 3109 w 12218622"/>
              <a:gd name="connsiteY10" fmla="*/ 1293528 h 2972709"/>
              <a:gd name="connsiteX11" fmla="*/ 0 w 12218622"/>
              <a:gd name="connsiteY11" fmla="*/ 0 h 2972709"/>
              <a:gd name="connsiteX0" fmla="*/ 0 w 12230100"/>
              <a:gd name="connsiteY0" fmla="*/ 0 h 2972709"/>
              <a:gd name="connsiteX1" fmla="*/ 6121400 w 12230100"/>
              <a:gd name="connsiteY1" fmla="*/ 546483 h 2972709"/>
              <a:gd name="connsiteX2" fmla="*/ 12230100 w 12230100"/>
              <a:gd name="connsiteY2" fmla="*/ 330200 h 2972709"/>
              <a:gd name="connsiteX3" fmla="*/ 12217400 w 12230100"/>
              <a:gd name="connsiteY3" fmla="*/ 830803 h 2972709"/>
              <a:gd name="connsiteX4" fmla="*/ 12217400 w 12230100"/>
              <a:gd name="connsiteY4" fmla="*/ 1293528 h 2972709"/>
              <a:gd name="connsiteX5" fmla="*/ 12216431 w 12230100"/>
              <a:gd name="connsiteY5" fmla="*/ 1293528 h 2972709"/>
              <a:gd name="connsiteX6" fmla="*/ 12216656 w 12230100"/>
              <a:gd name="connsiteY6" fmla="*/ 1377836 h 2972709"/>
              <a:gd name="connsiteX7" fmla="*/ 12217400 w 12230100"/>
              <a:gd name="connsiteY7" fmla="*/ 2245900 h 2972709"/>
              <a:gd name="connsiteX8" fmla="*/ 6108701 w 12230100"/>
              <a:gd name="connsiteY8" fmla="*/ 2972709 h 2972709"/>
              <a:gd name="connsiteX9" fmla="*/ 12700 w 12230100"/>
              <a:gd name="connsiteY9" fmla="*/ 2525300 h 2972709"/>
              <a:gd name="connsiteX10" fmla="*/ 3109 w 12230100"/>
              <a:gd name="connsiteY10" fmla="*/ 1293528 h 2972709"/>
              <a:gd name="connsiteX11" fmla="*/ 0 w 12230100"/>
              <a:gd name="connsiteY11" fmla="*/ 0 h 2972709"/>
              <a:gd name="connsiteX0" fmla="*/ 0 w 12230100"/>
              <a:gd name="connsiteY0" fmla="*/ 0 h 2972709"/>
              <a:gd name="connsiteX1" fmla="*/ 6121400 w 12230100"/>
              <a:gd name="connsiteY1" fmla="*/ 546483 h 2972709"/>
              <a:gd name="connsiteX2" fmla="*/ 12230100 w 12230100"/>
              <a:gd name="connsiteY2" fmla="*/ 330200 h 2972709"/>
              <a:gd name="connsiteX3" fmla="*/ 12217400 w 12230100"/>
              <a:gd name="connsiteY3" fmla="*/ 1293528 h 2972709"/>
              <a:gd name="connsiteX4" fmla="*/ 12216431 w 12230100"/>
              <a:gd name="connsiteY4" fmla="*/ 1293528 h 2972709"/>
              <a:gd name="connsiteX5" fmla="*/ 12216656 w 12230100"/>
              <a:gd name="connsiteY5" fmla="*/ 1377836 h 2972709"/>
              <a:gd name="connsiteX6" fmla="*/ 12217400 w 12230100"/>
              <a:gd name="connsiteY6" fmla="*/ 2245900 h 2972709"/>
              <a:gd name="connsiteX7" fmla="*/ 6108701 w 12230100"/>
              <a:gd name="connsiteY7" fmla="*/ 2972709 h 2972709"/>
              <a:gd name="connsiteX8" fmla="*/ 12700 w 12230100"/>
              <a:gd name="connsiteY8" fmla="*/ 2525300 h 2972709"/>
              <a:gd name="connsiteX9" fmla="*/ 3109 w 12230100"/>
              <a:gd name="connsiteY9" fmla="*/ 1293528 h 2972709"/>
              <a:gd name="connsiteX10" fmla="*/ 0 w 12230100"/>
              <a:gd name="connsiteY10" fmla="*/ 0 h 2972709"/>
              <a:gd name="connsiteX0" fmla="*/ 0 w 12230100"/>
              <a:gd name="connsiteY0" fmla="*/ 0 h 2972709"/>
              <a:gd name="connsiteX1" fmla="*/ 6121400 w 12230100"/>
              <a:gd name="connsiteY1" fmla="*/ 546483 h 2972709"/>
              <a:gd name="connsiteX2" fmla="*/ 12230100 w 12230100"/>
              <a:gd name="connsiteY2" fmla="*/ 330200 h 2972709"/>
              <a:gd name="connsiteX3" fmla="*/ 12217400 w 12230100"/>
              <a:gd name="connsiteY3" fmla="*/ 1293528 h 2972709"/>
              <a:gd name="connsiteX4" fmla="*/ 12216431 w 12230100"/>
              <a:gd name="connsiteY4" fmla="*/ 1293528 h 2972709"/>
              <a:gd name="connsiteX5" fmla="*/ 12217400 w 12230100"/>
              <a:gd name="connsiteY5" fmla="*/ 2245900 h 2972709"/>
              <a:gd name="connsiteX6" fmla="*/ 6108701 w 12230100"/>
              <a:gd name="connsiteY6" fmla="*/ 2972709 h 2972709"/>
              <a:gd name="connsiteX7" fmla="*/ 12700 w 12230100"/>
              <a:gd name="connsiteY7" fmla="*/ 2525300 h 2972709"/>
              <a:gd name="connsiteX8" fmla="*/ 3109 w 12230100"/>
              <a:gd name="connsiteY8" fmla="*/ 1293528 h 2972709"/>
              <a:gd name="connsiteX9" fmla="*/ 0 w 12230100"/>
              <a:gd name="connsiteY9" fmla="*/ 0 h 2972709"/>
              <a:gd name="connsiteX0" fmla="*/ 0 w 12230100"/>
              <a:gd name="connsiteY0" fmla="*/ 0 h 2972709"/>
              <a:gd name="connsiteX1" fmla="*/ 6121400 w 12230100"/>
              <a:gd name="connsiteY1" fmla="*/ 546483 h 2972709"/>
              <a:gd name="connsiteX2" fmla="*/ 12230100 w 12230100"/>
              <a:gd name="connsiteY2" fmla="*/ 330200 h 2972709"/>
              <a:gd name="connsiteX3" fmla="*/ 12217400 w 12230100"/>
              <a:gd name="connsiteY3" fmla="*/ 1293528 h 2972709"/>
              <a:gd name="connsiteX4" fmla="*/ 12217400 w 12230100"/>
              <a:gd name="connsiteY4" fmla="*/ 2245900 h 2972709"/>
              <a:gd name="connsiteX5" fmla="*/ 6108701 w 12230100"/>
              <a:gd name="connsiteY5" fmla="*/ 2972709 h 2972709"/>
              <a:gd name="connsiteX6" fmla="*/ 12700 w 12230100"/>
              <a:gd name="connsiteY6" fmla="*/ 2525300 h 2972709"/>
              <a:gd name="connsiteX7" fmla="*/ 3109 w 12230100"/>
              <a:gd name="connsiteY7" fmla="*/ 1293528 h 2972709"/>
              <a:gd name="connsiteX8" fmla="*/ 0 w 12230100"/>
              <a:gd name="connsiteY8" fmla="*/ 0 h 2972709"/>
              <a:gd name="connsiteX0" fmla="*/ 0 w 12230100"/>
              <a:gd name="connsiteY0" fmla="*/ 0 h 2972709"/>
              <a:gd name="connsiteX1" fmla="*/ 6121400 w 12230100"/>
              <a:gd name="connsiteY1" fmla="*/ 546483 h 2972709"/>
              <a:gd name="connsiteX2" fmla="*/ 12230100 w 12230100"/>
              <a:gd name="connsiteY2" fmla="*/ 330200 h 2972709"/>
              <a:gd name="connsiteX3" fmla="*/ 12217400 w 12230100"/>
              <a:gd name="connsiteY3" fmla="*/ 2245900 h 2972709"/>
              <a:gd name="connsiteX4" fmla="*/ 6108701 w 12230100"/>
              <a:gd name="connsiteY4" fmla="*/ 2972709 h 2972709"/>
              <a:gd name="connsiteX5" fmla="*/ 12700 w 12230100"/>
              <a:gd name="connsiteY5" fmla="*/ 2525300 h 2972709"/>
              <a:gd name="connsiteX6" fmla="*/ 3109 w 12230100"/>
              <a:gd name="connsiteY6" fmla="*/ 1293528 h 2972709"/>
              <a:gd name="connsiteX7" fmla="*/ 0 w 12230100"/>
              <a:gd name="connsiteY7" fmla="*/ 0 h 297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0100" h="2972709">
                <a:moveTo>
                  <a:pt x="0" y="0"/>
                </a:moveTo>
                <a:lnTo>
                  <a:pt x="6121400" y="546483"/>
                </a:lnTo>
                <a:lnTo>
                  <a:pt x="12230100" y="330200"/>
                </a:lnTo>
                <a:cubicBezTo>
                  <a:pt x="12225867" y="968767"/>
                  <a:pt x="12221633" y="1607333"/>
                  <a:pt x="12217400" y="2245900"/>
                </a:cubicBezTo>
                <a:lnTo>
                  <a:pt x="6108701" y="2972709"/>
                </a:lnTo>
                <a:lnTo>
                  <a:pt x="12700" y="2525300"/>
                </a:lnTo>
                <a:lnTo>
                  <a:pt x="3109" y="1293528"/>
                </a:lnTo>
                <a:cubicBezTo>
                  <a:pt x="2073" y="862352"/>
                  <a:pt x="1036" y="43117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34" y="33125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6DB841"/>
                </a:solidFill>
                <a:latin typeface="Century Gothic" charset="0"/>
              </a:rPr>
              <a:t>Technical progress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B8DC711-8DB2-4EDC-856C-B6C8C12944B8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AEB366-BFE9-4131-A5D6-E2E1A63601C8}"/>
              </a:ext>
            </a:extLst>
          </p:cNvPr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6E7E2F-7EE1-4DAA-90DE-B9803788D25E}"/>
              </a:ext>
            </a:extLst>
          </p:cNvPr>
          <p:cNvSpPr/>
          <p:nvPr/>
        </p:nvSpPr>
        <p:spPr>
          <a:xfrm>
            <a:off x="3759204" y="5227409"/>
            <a:ext cx="4673596" cy="128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6DB841"/>
                </a:solidFill>
              </a:rPr>
              <a:t>Continuing to </a:t>
            </a:r>
            <a:r>
              <a:rPr lang="en-US" sz="3200" b="1" dirty="0" err="1">
                <a:solidFill>
                  <a:srgbClr val="6DB841"/>
                </a:solidFill>
              </a:rPr>
              <a:t>optimise</a:t>
            </a:r>
            <a:r>
              <a:rPr lang="en-US" sz="3200" b="1" dirty="0">
                <a:solidFill>
                  <a:srgbClr val="6DB841"/>
                </a:solidFill>
              </a:rPr>
              <a:t> these and other parameters as planned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923B5-E433-4854-A420-132EC0D5500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34" y="2704559"/>
            <a:ext cx="4038938" cy="1907155"/>
          </a:xfrm>
        </p:spPr>
        <p:txBody>
          <a:bodyPr>
            <a:normAutofit/>
          </a:bodyPr>
          <a:lstStyle/>
          <a:p>
            <a:pPr marL="0" lvl="1" indent="0">
              <a:lnSpc>
                <a:spcPct val="85000"/>
              </a:lnSpc>
              <a:buNone/>
            </a:pPr>
            <a:r>
              <a:rPr lang="en-US" dirty="0">
                <a:solidFill>
                  <a:srgbClr val="009193"/>
                </a:solidFill>
              </a:rPr>
              <a:t>Retention</a:t>
            </a:r>
          </a:p>
          <a:p>
            <a:pPr marL="177800" lvl="2" indent="-177800">
              <a:lnSpc>
                <a:spcPct val="85000"/>
              </a:lnSpc>
              <a:spcAft>
                <a:spcPts val="600"/>
              </a:spcAft>
              <a:buClr>
                <a:srgbClr val="009193"/>
              </a:buClr>
            </a:pPr>
            <a:r>
              <a:rPr lang="en-US" dirty="0"/>
              <a:t>Better than market requirements of 10 years at room temperature</a:t>
            </a:r>
          </a:p>
          <a:p>
            <a:pPr marL="177800" lvl="2" indent="-1778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9193"/>
              </a:buClr>
            </a:pPr>
            <a:r>
              <a:rPr lang="en-US" dirty="0"/>
              <a:t>Well over industry requirements at 260</a:t>
            </a:r>
            <a:r>
              <a:rPr lang="en-US" baseline="30000" dirty="0"/>
              <a:t>o</a:t>
            </a:r>
            <a:r>
              <a:rPr lang="en-US" dirty="0"/>
              <a:t>C (soldering temp, challenging for most emerging memories)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B6A967-F0D4-4375-8E06-8002B0D37E8D}"/>
              </a:ext>
            </a:extLst>
          </p:cNvPr>
          <p:cNvSpPr txBox="1">
            <a:spLocks/>
          </p:cNvSpPr>
          <p:nvPr/>
        </p:nvSpPr>
        <p:spPr>
          <a:xfrm>
            <a:off x="4995334" y="2835341"/>
            <a:ext cx="3234266" cy="190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5000"/>
              </a:lnSpc>
              <a:buNone/>
            </a:pPr>
            <a:r>
              <a:rPr lang="en-US" dirty="0">
                <a:solidFill>
                  <a:srgbClr val="009193"/>
                </a:solidFill>
              </a:rPr>
              <a:t>Endurance</a:t>
            </a:r>
            <a:r>
              <a:rPr lang="en-US" dirty="0"/>
              <a:t> </a:t>
            </a:r>
          </a:p>
          <a:p>
            <a:pPr marL="177800" lvl="2" indent="-177800">
              <a:lnSpc>
                <a:spcPct val="85000"/>
              </a:lnSpc>
              <a:spcAft>
                <a:spcPts val="600"/>
              </a:spcAft>
              <a:buClr>
                <a:srgbClr val="009193"/>
              </a:buClr>
            </a:pPr>
            <a:r>
              <a:rPr lang="en-US" dirty="0"/>
              <a:t>Demonstrated conditions for above 100,000 cycles</a:t>
            </a:r>
          </a:p>
          <a:p>
            <a:pPr marL="177800" lvl="2" indent="-17780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9193"/>
              </a:buClr>
            </a:pPr>
            <a:r>
              <a:rPr lang="en-US" dirty="0"/>
              <a:t>Meets market expectation for various products (higher than most Flash memories)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051D4D-3CB6-41D8-B00E-202BD9F675A9}"/>
              </a:ext>
            </a:extLst>
          </p:cNvPr>
          <p:cNvSpPr txBox="1">
            <a:spLocks/>
          </p:cNvSpPr>
          <p:nvPr/>
        </p:nvSpPr>
        <p:spPr>
          <a:xfrm>
            <a:off x="8815491" y="2835341"/>
            <a:ext cx="3248614" cy="1488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85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rgbClr val="009193"/>
                </a:solidFill>
              </a:rPr>
              <a:t>Programming voltage levels are competitive with production non-volatile memories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80EAD9-EBA2-4839-B097-BDA79FD8BE00}"/>
              </a:ext>
            </a:extLst>
          </p:cNvPr>
          <p:cNvSpPr/>
          <p:nvPr/>
        </p:nvSpPr>
        <p:spPr>
          <a:xfrm>
            <a:off x="2692404" y="1516137"/>
            <a:ext cx="6807196" cy="1038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09193"/>
                </a:solidFill>
              </a:rPr>
              <a:t>Demonstrated industry level results on key parameters</a:t>
            </a:r>
          </a:p>
        </p:txBody>
      </p:sp>
    </p:spTree>
    <p:extLst>
      <p:ext uri="{BB962C8B-B14F-4D97-AF65-F5344CB8AC3E}">
        <p14:creationId xmlns:p14="http://schemas.microsoft.com/office/powerpoint/2010/main" val="2576348734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A2F296-69DC-45CE-83D2-E95820BBE7D1}"/>
              </a:ext>
            </a:extLst>
          </p:cNvPr>
          <p:cNvSpPr/>
          <p:nvPr/>
        </p:nvSpPr>
        <p:spPr>
          <a:xfrm>
            <a:off x="5461000" y="1612900"/>
            <a:ext cx="6731000" cy="41275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9892-29E1-4B64-AC92-CE79E3D2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256" y="1783822"/>
            <a:ext cx="4402992" cy="3905778"/>
          </a:xfrm>
        </p:spPr>
        <p:txBody>
          <a:bodyPr anchor="ctr">
            <a:normAutofit/>
          </a:bodyPr>
          <a:lstStyle/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dirty="0">
                <a:solidFill>
                  <a:srgbClr val="009193"/>
                </a:solidFill>
              </a:rPr>
              <a:t>Initial development used 40nm on 200mm wafers as a vehicle for development</a:t>
            </a:r>
          </a:p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dirty="0">
                <a:solidFill>
                  <a:srgbClr val="6DB841"/>
                </a:solidFill>
              </a:rPr>
              <a:t>Now moving towards 28nm on 300mm wafers as a vehicle for </a:t>
            </a:r>
            <a:r>
              <a:rPr lang="en-US" dirty="0" err="1">
                <a:solidFill>
                  <a:srgbClr val="6DB841"/>
                </a:solidFill>
              </a:rPr>
              <a:t>productisation</a:t>
            </a:r>
            <a:endParaRPr lang="en-US" dirty="0">
              <a:solidFill>
                <a:srgbClr val="6DB841"/>
              </a:solidFill>
            </a:endParaRPr>
          </a:p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dirty="0">
                <a:solidFill>
                  <a:srgbClr val="01B050"/>
                </a:solidFill>
              </a:rPr>
              <a:t>Analysis shows our </a:t>
            </a:r>
            <a:br>
              <a:rPr lang="en-US" dirty="0">
                <a:solidFill>
                  <a:srgbClr val="01B050"/>
                </a:solidFill>
              </a:rPr>
            </a:br>
            <a:r>
              <a:rPr lang="en-US" dirty="0">
                <a:solidFill>
                  <a:srgbClr val="01B050"/>
                </a:solidFill>
              </a:rPr>
              <a:t>current cells can fit on smaller dimension designs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A9B6D1-C114-40D5-BF6B-C7FFC19B28DD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024FC5-2BFC-474E-8104-DFC8DCFB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33125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6DB841"/>
                </a:solidFill>
                <a:latin typeface="Century Gothic" charset="0"/>
              </a:rPr>
              <a:t>Moving to manufacturing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998B18-284B-4FE3-8BE4-E9EBE0E7B01D}"/>
              </a:ext>
            </a:extLst>
          </p:cNvPr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0C3991-909A-40B9-9E54-00881AF29CE7}"/>
              </a:ext>
            </a:extLst>
          </p:cNvPr>
          <p:cNvGrpSpPr/>
          <p:nvPr/>
        </p:nvGrpSpPr>
        <p:grpSpPr>
          <a:xfrm rot="900000">
            <a:off x="10254191" y="1762894"/>
            <a:ext cx="1212850" cy="1216503"/>
            <a:chOff x="8416453" y="-885244"/>
            <a:chExt cx="1212850" cy="121650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2BC1D59-A579-49BD-AA31-951ED208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16453" y="-885244"/>
              <a:ext cx="1212850" cy="121650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405FB5-946E-4C31-A4A7-CC87B7C027CB}"/>
                </a:ext>
              </a:extLst>
            </p:cNvPr>
            <p:cNvSpPr/>
            <p:nvPr/>
          </p:nvSpPr>
          <p:spPr>
            <a:xfrm>
              <a:off x="8532105" y="-578194"/>
              <a:ext cx="981546" cy="6542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>
                <a:lnSpc>
                  <a:spcPct val="75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Cheaper</a:t>
              </a:r>
            </a:p>
            <a:p>
              <a:pPr marL="0" lvl="1" algn="ctr">
                <a:lnSpc>
                  <a:spcPct val="75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&amp;</a:t>
              </a:r>
            </a:p>
            <a:p>
              <a:pPr marL="0" lvl="1" algn="ctr">
                <a:lnSpc>
                  <a:spcPct val="75000"/>
                </a:lnSpc>
              </a:pPr>
              <a:r>
                <a:rPr lang="en-US" sz="1600" b="1" dirty="0">
                  <a:solidFill>
                    <a:schemeClr val="bg1"/>
                  </a:solidFill>
                </a:rPr>
                <a:t>Faster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0997F8-1A88-407B-864D-CBDBFD57D128}"/>
              </a:ext>
            </a:extLst>
          </p:cNvPr>
          <p:cNvGrpSpPr/>
          <p:nvPr/>
        </p:nvGrpSpPr>
        <p:grpSpPr>
          <a:xfrm rot="900000">
            <a:off x="10227262" y="3086910"/>
            <a:ext cx="1239842" cy="1262847"/>
            <a:chOff x="8402957" y="-885244"/>
            <a:chExt cx="1239842" cy="1262847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0A900FA-4F20-41A8-90A7-EB741AC4D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16453" y="-885244"/>
              <a:ext cx="1212850" cy="121650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229269-3901-4B28-94F8-F897638D5E1E}"/>
                </a:ext>
              </a:extLst>
            </p:cNvPr>
            <p:cNvSpPr/>
            <p:nvPr/>
          </p:nvSpPr>
          <p:spPr>
            <a:xfrm>
              <a:off x="8402957" y="-646011"/>
              <a:ext cx="1239842" cy="102361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algn="ctr">
                <a:lnSpc>
                  <a:spcPct val="75000"/>
                </a:lnSpc>
                <a:spcBef>
                  <a:spcPts val="600"/>
                </a:spcBef>
              </a:pPr>
              <a:r>
                <a:rPr lang="en-US" sz="1600" b="1" dirty="0">
                  <a:solidFill>
                    <a:schemeClr val="bg1"/>
                  </a:solidFill>
                </a:rPr>
                <a:t>Standard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in the production fabs</a:t>
              </a:r>
            </a:p>
            <a:p>
              <a:pPr marL="0" lvl="1" algn="ctr">
                <a:lnSpc>
                  <a:spcPct val="75000"/>
                </a:lnSpc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B0E0FF-064F-400B-83F3-09AEF37DFF06}"/>
              </a:ext>
            </a:extLst>
          </p:cNvPr>
          <p:cNvGrpSpPr/>
          <p:nvPr/>
        </p:nvGrpSpPr>
        <p:grpSpPr>
          <a:xfrm rot="900000">
            <a:off x="10074229" y="4457270"/>
            <a:ext cx="1212850" cy="1329497"/>
            <a:chOff x="8416453" y="-885244"/>
            <a:chExt cx="1212850" cy="1329497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7BE422B-9F04-4A1D-AE98-E066EBEE9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16453" y="-885244"/>
              <a:ext cx="1212850" cy="121650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63CFC8-C99E-42F6-84DB-9157023975D4}"/>
                </a:ext>
              </a:extLst>
            </p:cNvPr>
            <p:cNvSpPr/>
            <p:nvPr/>
          </p:nvSpPr>
          <p:spPr>
            <a:xfrm>
              <a:off x="8447213" y="-764026"/>
              <a:ext cx="1161840" cy="120827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indent="-177800" algn="ctr">
                <a:lnSpc>
                  <a:spcPct val="75000"/>
                </a:lnSpc>
                <a:spcBef>
                  <a:spcPts val="600"/>
                </a:spcBef>
              </a:pPr>
              <a:r>
                <a:rPr lang="en-US" sz="1600" b="1" dirty="0">
                  <a:solidFill>
                    <a:schemeClr val="bg1"/>
                  </a:solidFill>
                </a:rPr>
                <a:t>This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opens up significant markets 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for us</a:t>
              </a:r>
            </a:p>
            <a:p>
              <a:pPr marL="0" lvl="1" algn="ctr">
                <a:lnSpc>
                  <a:spcPct val="75000"/>
                </a:lnSpc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54A8676A-20A5-4801-9B4A-A30D6F472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866" y="1600200"/>
            <a:ext cx="4138246" cy="41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7666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0" y="3249726"/>
            <a:ext cx="12192000" cy="367636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  <a:alpha val="13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D80F2-222A-4254-9AA1-5BD3AF01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346837"/>
            <a:ext cx="11330940" cy="1325563"/>
          </a:xfrm>
        </p:spPr>
        <p:txBody>
          <a:bodyPr>
            <a:normAutofit/>
          </a:bodyPr>
          <a:lstStyle/>
          <a:p>
            <a:r>
              <a:rPr lang="en-US" b="1" cap="all" dirty="0">
                <a:solidFill>
                  <a:srgbClr val="6DB841"/>
                </a:solidFill>
                <a:latin typeface="Century Gothic" charset="0"/>
              </a:rPr>
              <a:t>STEPS TOWARDS COMMERCIALISATION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32357" y="1411185"/>
            <a:ext cx="47322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644144" y="2128062"/>
            <a:ext cx="1828800" cy="1828800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Arc 44"/>
          <p:cNvSpPr/>
          <p:nvPr/>
        </p:nvSpPr>
        <p:spPr>
          <a:xfrm>
            <a:off x="2472944" y="2128062"/>
            <a:ext cx="1828800" cy="1828800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4301744" y="2128062"/>
            <a:ext cx="1828800" cy="1828800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Arc 46"/>
          <p:cNvSpPr/>
          <p:nvPr/>
        </p:nvSpPr>
        <p:spPr>
          <a:xfrm>
            <a:off x="6130544" y="2128062"/>
            <a:ext cx="1828800" cy="1828800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Arc 47"/>
          <p:cNvSpPr/>
          <p:nvPr/>
        </p:nvSpPr>
        <p:spPr>
          <a:xfrm>
            <a:off x="7959344" y="2128062"/>
            <a:ext cx="1828800" cy="18288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2930144" y="2532874"/>
            <a:ext cx="914400" cy="914400"/>
          </a:xfrm>
          <a:prstGeom prst="ellipse">
            <a:avLst/>
          </a:prstGeom>
          <a:solidFill>
            <a:srgbClr val="ACD855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758944" y="2532874"/>
            <a:ext cx="914400" cy="914400"/>
          </a:xfrm>
          <a:prstGeom prst="ellipse">
            <a:avLst/>
          </a:prstGeom>
          <a:solidFill>
            <a:srgbClr val="90CE4F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chemeClr val="bg1"/>
              </a:solidFill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1101344" y="2532874"/>
            <a:ext cx="914400" cy="914400"/>
          </a:xfrm>
          <a:prstGeom prst="ellipse">
            <a:avLst/>
          </a:prstGeom>
          <a:solidFill>
            <a:srgbClr val="B8EE4F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chemeClr val="bg1"/>
              </a:solidFill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8416544" y="2532874"/>
            <a:ext cx="914400" cy="914400"/>
          </a:xfrm>
          <a:prstGeom prst="ellipse">
            <a:avLst/>
          </a:prstGeom>
          <a:solidFill>
            <a:srgbClr val="01979B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6587744" y="2532874"/>
            <a:ext cx="914400" cy="914400"/>
          </a:xfrm>
          <a:prstGeom prst="ellipse">
            <a:avLst/>
          </a:prstGeom>
          <a:solidFill>
            <a:srgbClr val="01B953"/>
          </a:soli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4" name="Arc 73"/>
          <p:cNvSpPr/>
          <p:nvPr/>
        </p:nvSpPr>
        <p:spPr>
          <a:xfrm>
            <a:off x="9757664" y="2128062"/>
            <a:ext cx="1828800" cy="1828800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tx1">
                <a:lumMod val="20000"/>
                <a:lumOff val="80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10214864" y="2532874"/>
            <a:ext cx="914400" cy="914400"/>
          </a:xfrm>
          <a:prstGeom prst="ellipse">
            <a:avLst/>
          </a:prstGeom>
          <a:gradFill rotWithShape="1">
            <a:gsLst>
              <a:gs pos="0">
                <a:srgbClr val="528D55"/>
              </a:gs>
              <a:gs pos="50000">
                <a:srgbClr val="2A812E"/>
              </a:gs>
              <a:gs pos="100000">
                <a:srgbClr val="217525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031961" y="2692090"/>
            <a:ext cx="71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Mid</a:t>
            </a:r>
          </a:p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2018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4870413" y="2660527"/>
            <a:ext cx="71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Q1</a:t>
            </a:r>
          </a:p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2019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6686856" y="2660526"/>
            <a:ext cx="71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Q4</a:t>
            </a:r>
          </a:p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2019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8520520" y="2666908"/>
            <a:ext cx="716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Q4</a:t>
            </a:r>
          </a:p>
          <a:p>
            <a:pPr algn="ctr" eaLnBrk="1" hangingPunct="1"/>
            <a:r>
              <a:rPr lang="en-US" altLang="x-none" b="1" dirty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2020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0336546" y="2813212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2021</a:t>
            </a:r>
            <a:endParaRPr lang="en-US" altLang="x-none" b="1" dirty="0">
              <a:solidFill>
                <a:schemeClr val="bg1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401312" y="2812301"/>
            <a:ext cx="303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x-none" b="1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&gt;</a:t>
            </a:r>
            <a:endParaRPr lang="en-US" altLang="x-none" b="1" dirty="0">
              <a:solidFill>
                <a:schemeClr val="bg1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810395-4A98-41C5-84DE-E50B1EC43C2B}"/>
              </a:ext>
            </a:extLst>
          </p:cNvPr>
          <p:cNvSpPr txBox="1"/>
          <p:nvPr/>
        </p:nvSpPr>
        <p:spPr>
          <a:xfrm>
            <a:off x="460967" y="3607597"/>
            <a:ext cx="2154514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40nm 4Kb Array demonstrated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B655E15-E97D-4C67-BF90-D0164541DB53}"/>
              </a:ext>
            </a:extLst>
          </p:cNvPr>
          <p:cNvSpPr/>
          <p:nvPr/>
        </p:nvSpPr>
        <p:spPr>
          <a:xfrm>
            <a:off x="1243394" y="424049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6DB942"/>
              </a:buClr>
            </a:pPr>
            <a:r>
              <a:rPr lang="en-US" sz="1600" dirty="0">
                <a:solidFill>
                  <a:srgbClr val="414141"/>
                </a:solidFill>
                <a:cs typeface="Arial" pitchFamily="34" charset="0"/>
              </a:rPr>
              <a:t>Done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403807-1A4D-41C4-B793-CFCF6DC02E8B}"/>
              </a:ext>
            </a:extLst>
          </p:cNvPr>
          <p:cNvSpPr txBox="1"/>
          <p:nvPr/>
        </p:nvSpPr>
        <p:spPr>
          <a:xfrm>
            <a:off x="2466518" y="3606490"/>
            <a:ext cx="200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40nm 1Mb Array Demonstrated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D7A5B1-7C3F-49BC-A551-0128CC545FFC}"/>
              </a:ext>
            </a:extLst>
          </p:cNvPr>
          <p:cNvSpPr txBox="1"/>
          <p:nvPr/>
        </p:nvSpPr>
        <p:spPr>
          <a:xfrm>
            <a:off x="2505223" y="4302814"/>
            <a:ext cx="1649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sz="1600" dirty="0">
                <a:solidFill>
                  <a:srgbClr val="414141"/>
                </a:solidFill>
                <a:cs typeface="Arial" pitchFamily="34" charset="0"/>
              </a:rPr>
              <a:t>Done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5DD5D64-3215-44BF-9C13-C5D8B6B2C003}"/>
              </a:ext>
            </a:extLst>
          </p:cNvPr>
          <p:cNvSpPr txBox="1"/>
          <p:nvPr/>
        </p:nvSpPr>
        <p:spPr>
          <a:xfrm>
            <a:off x="4323402" y="3606490"/>
            <a:ext cx="184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Process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Optimisation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38E686-2C84-4B27-AEEA-5C9B1F497DDF}"/>
              </a:ext>
            </a:extLst>
          </p:cNvPr>
          <p:cNvSpPr txBox="1"/>
          <p:nvPr/>
        </p:nvSpPr>
        <p:spPr>
          <a:xfrm>
            <a:off x="4343819" y="4302814"/>
            <a:ext cx="1802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sz="1600" dirty="0">
                <a:solidFill>
                  <a:srgbClr val="414141"/>
                </a:solidFill>
                <a:cs typeface="Arial" pitchFamily="34" charset="0"/>
              </a:rPr>
              <a:t>Baseline improvement to achieve robust Technology parameters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8D2FDA-DF85-439E-8D4B-5D17B3364FA8}"/>
              </a:ext>
            </a:extLst>
          </p:cNvPr>
          <p:cNvSpPr txBox="1"/>
          <p:nvPr/>
        </p:nvSpPr>
        <p:spPr>
          <a:xfrm>
            <a:off x="6124118" y="3640120"/>
            <a:ext cx="184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28nm/300mm Integration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CB0C793-74AC-4B8B-A55E-D2C213D63BE8}"/>
              </a:ext>
            </a:extLst>
          </p:cNvPr>
          <p:cNvSpPr txBox="1"/>
          <p:nvPr/>
        </p:nvSpPr>
        <p:spPr>
          <a:xfrm>
            <a:off x="6272160" y="4352957"/>
            <a:ext cx="1556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sz="1600" dirty="0">
                <a:solidFill>
                  <a:srgbClr val="414141"/>
                </a:solidFill>
                <a:cs typeface="Arial" pitchFamily="34" charset="0"/>
              </a:rPr>
              <a:t>State of the art embedded process readiness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E6DF82-F019-414C-8650-3EBD76C57DAB}"/>
              </a:ext>
            </a:extLst>
          </p:cNvPr>
          <p:cNvSpPr/>
          <p:nvPr/>
        </p:nvSpPr>
        <p:spPr>
          <a:xfrm>
            <a:off x="7629619" y="3633696"/>
            <a:ext cx="2483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Production Fab Qualification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EA66845-9D9C-4377-B54C-7678ADE5E561}"/>
              </a:ext>
            </a:extLst>
          </p:cNvPr>
          <p:cNvSpPr txBox="1"/>
          <p:nvPr/>
        </p:nvSpPr>
        <p:spPr>
          <a:xfrm>
            <a:off x="8046827" y="4352956"/>
            <a:ext cx="1649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sz="1600" dirty="0">
                <a:solidFill>
                  <a:srgbClr val="414141"/>
                </a:solidFill>
                <a:cs typeface="Arial" pitchFamily="34" charset="0"/>
              </a:rPr>
              <a:t>Technology transfer and IP qualification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5C50F8B-BAA5-438E-A925-33CE30D4A657}"/>
              </a:ext>
            </a:extLst>
          </p:cNvPr>
          <p:cNvSpPr/>
          <p:nvPr/>
        </p:nvSpPr>
        <p:spPr>
          <a:xfrm>
            <a:off x="9437624" y="3621832"/>
            <a:ext cx="248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6DB942"/>
              </a:buClr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IP revenues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55D80B-025F-49A8-9000-438F0982F14D}"/>
              </a:ext>
            </a:extLst>
          </p:cNvPr>
          <p:cNvSpPr txBox="1"/>
          <p:nvPr/>
        </p:nvSpPr>
        <p:spPr>
          <a:xfrm>
            <a:off x="460967" y="6305617"/>
            <a:ext cx="8192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141"/>
                </a:solidFill>
              </a:rPr>
              <a:t>* Timeline refers to calendar year</a:t>
            </a:r>
          </a:p>
        </p:txBody>
      </p:sp>
      <p:sp>
        <p:nvSpPr>
          <p:cNvPr id="37" name="Slide Number Placeholder 4">
            <a:extLst>
              <a:ext uri="{FF2B5EF4-FFF2-40B4-BE49-F238E27FC236}">
                <a16:creationId xmlns:a16="http://schemas.microsoft.com/office/drawing/2014/main" id="{102B2F7F-9DD3-46C4-8861-5E24F700F148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46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FD8758A-5E83-4991-AC3B-D775869669C6}"/>
              </a:ext>
            </a:extLst>
          </p:cNvPr>
          <p:cNvSpPr/>
          <p:nvPr/>
        </p:nvSpPr>
        <p:spPr>
          <a:xfrm>
            <a:off x="7070992" y="-19050"/>
            <a:ext cx="5121008" cy="6915150"/>
          </a:xfrm>
          <a:custGeom>
            <a:avLst/>
            <a:gdLst>
              <a:gd name="connsiteX0" fmla="*/ 1238250 w 5121008"/>
              <a:gd name="connsiteY0" fmla="*/ 0 h 6915150"/>
              <a:gd name="connsiteX1" fmla="*/ 5121008 w 5121008"/>
              <a:gd name="connsiteY1" fmla="*/ 0 h 6915150"/>
              <a:gd name="connsiteX2" fmla="*/ 5121008 w 5121008"/>
              <a:gd name="connsiteY2" fmla="*/ 6915150 h 6915150"/>
              <a:gd name="connsiteX3" fmla="*/ 0 w 5121008"/>
              <a:gd name="connsiteY3" fmla="*/ 6915150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1008" h="6915150">
                <a:moveTo>
                  <a:pt x="1238250" y="0"/>
                </a:moveTo>
                <a:lnTo>
                  <a:pt x="5121008" y="0"/>
                </a:lnTo>
                <a:lnTo>
                  <a:pt x="5121008" y="6915150"/>
                </a:lnTo>
                <a:lnTo>
                  <a:pt x="0" y="6915150"/>
                </a:lnTo>
                <a:close/>
              </a:path>
            </a:pathLst>
          </a:custGeom>
          <a:solidFill>
            <a:srgbClr val="262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245" y="2766219"/>
            <a:ext cx="4011544" cy="1325563"/>
          </a:xfrm>
        </p:spPr>
        <p:txBody>
          <a:bodyPr>
            <a:normAutofit fontScale="90000"/>
          </a:bodyPr>
          <a:lstStyle/>
          <a:p>
            <a:r>
              <a:rPr lang="en-US" sz="4100" b="0" dirty="0">
                <a:solidFill>
                  <a:srgbClr val="92D050"/>
                </a:solidFill>
              </a:rPr>
              <a:t>Partnerships</a:t>
            </a:r>
            <a:r>
              <a:rPr lang="en-US" dirty="0">
                <a:solidFill>
                  <a:srgbClr val="92D050"/>
                </a:solidFill>
              </a:rPr>
              <a:t>  building an </a:t>
            </a:r>
            <a:r>
              <a:rPr lang="en-US" sz="5000" dirty="0">
                <a:solidFill>
                  <a:srgbClr val="92D050"/>
                </a:solidFill>
              </a:rPr>
              <a:t>ecosystem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95205-A0DF-4576-8750-7C70ECDB44B9}"/>
              </a:ext>
            </a:extLst>
          </p:cNvPr>
          <p:cNvSpPr/>
          <p:nvPr/>
        </p:nvSpPr>
        <p:spPr>
          <a:xfrm>
            <a:off x="5089628" y="451698"/>
            <a:ext cx="2171630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ct val="80000"/>
              </a:lnSpc>
            </a:pPr>
            <a:r>
              <a:rPr lang="en-AU" sz="2000" dirty="0">
                <a:solidFill>
                  <a:srgbClr val="01B050"/>
                </a:solidFill>
              </a:rPr>
              <a:t>Develop tools and models needed to integrate our ReRAM in </a:t>
            </a:r>
            <a:br>
              <a:rPr lang="en-AU" sz="2000" dirty="0">
                <a:solidFill>
                  <a:srgbClr val="01B050"/>
                </a:solidFill>
              </a:rPr>
            </a:br>
            <a:r>
              <a:rPr lang="en-AU" sz="2000" dirty="0">
                <a:solidFill>
                  <a:srgbClr val="01B050"/>
                </a:solidFill>
              </a:rPr>
              <a:t>a design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3B53D7-66F3-4C59-9ADB-9594EDF3CAF6}"/>
              </a:ext>
            </a:extLst>
          </p:cNvPr>
          <p:cNvGrpSpPr/>
          <p:nvPr/>
        </p:nvGrpSpPr>
        <p:grpSpPr>
          <a:xfrm>
            <a:off x="922982" y="594360"/>
            <a:ext cx="6315054" cy="5799700"/>
            <a:chOff x="868403" y="736684"/>
            <a:chExt cx="6005112" cy="5515052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0739F22F-FFE6-4A91-9B05-C91DCDAF0269}"/>
                </a:ext>
              </a:extLst>
            </p:cNvPr>
            <p:cNvSpPr/>
            <p:nvPr/>
          </p:nvSpPr>
          <p:spPr>
            <a:xfrm>
              <a:off x="1168672" y="812505"/>
              <a:ext cx="5271048" cy="5271048"/>
            </a:xfrm>
            <a:prstGeom prst="blockArc">
              <a:avLst>
                <a:gd name="adj1" fmla="val 5294640"/>
                <a:gd name="adj2" fmla="val 16312449"/>
                <a:gd name="adj3" fmla="val 8230"/>
              </a:avLst>
            </a:prstGeom>
            <a:solidFill>
              <a:srgbClr val="A5C9CB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9D64A27-D286-40CE-92C1-6B4DD3DCA0E2}"/>
                </a:ext>
              </a:extLst>
            </p:cNvPr>
            <p:cNvGrpSpPr/>
            <p:nvPr/>
          </p:nvGrpSpPr>
          <p:grpSpPr>
            <a:xfrm>
              <a:off x="3805670" y="929713"/>
              <a:ext cx="2527280" cy="4990081"/>
              <a:chOff x="6030711" y="1197863"/>
              <a:chExt cx="2527280" cy="4990081"/>
            </a:xfrm>
          </p:grpSpPr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7F6CFCF0-C3BA-4DE7-A08A-C2354A320352}"/>
                  </a:ext>
                </a:extLst>
              </p:cNvPr>
              <p:cNvSpPr/>
              <p:nvPr/>
            </p:nvSpPr>
            <p:spPr>
              <a:xfrm>
                <a:off x="6085246" y="1197863"/>
                <a:ext cx="2472745" cy="2524665"/>
              </a:xfrm>
              <a:custGeom>
                <a:avLst/>
                <a:gdLst>
                  <a:gd name="connsiteX0" fmla="*/ 2575458 w 5037898"/>
                  <a:gd name="connsiteY0" fmla="*/ 634 h 5037898"/>
                  <a:gd name="connsiteX1" fmla="*/ 5037898 w 5037898"/>
                  <a:gd name="connsiteY1" fmla="*/ 2518949 h 5037898"/>
                  <a:gd name="connsiteX2" fmla="*/ 4578542 w 5037898"/>
                  <a:gd name="connsiteY2" fmla="*/ 2518949 h 5037898"/>
                  <a:gd name="connsiteX3" fmla="*/ 2565153 w 5037898"/>
                  <a:gd name="connsiteY3" fmla="*/ 459874 h 5037898"/>
                  <a:gd name="connsiteX4" fmla="*/ 2575458 w 5037898"/>
                  <a:gd name="connsiteY4" fmla="*/ 634 h 5037898"/>
                  <a:gd name="connsiteX0" fmla="*/ 10305 w 2472745"/>
                  <a:gd name="connsiteY0" fmla="*/ 0 h 2524665"/>
                  <a:gd name="connsiteX1" fmla="*/ 2472745 w 2472745"/>
                  <a:gd name="connsiteY1" fmla="*/ 2518315 h 2524665"/>
                  <a:gd name="connsiteX2" fmla="*/ 1886389 w 2472745"/>
                  <a:gd name="connsiteY2" fmla="*/ 2524665 h 2524665"/>
                  <a:gd name="connsiteX3" fmla="*/ 0 w 2472745"/>
                  <a:gd name="connsiteY3" fmla="*/ 459240 h 2524665"/>
                  <a:gd name="connsiteX4" fmla="*/ 10305 w 2472745"/>
                  <a:gd name="connsiteY4" fmla="*/ 0 h 2524665"/>
                  <a:gd name="connsiteX0" fmla="*/ 10305 w 2472745"/>
                  <a:gd name="connsiteY0" fmla="*/ 0 h 2524665"/>
                  <a:gd name="connsiteX1" fmla="*/ 2472745 w 2472745"/>
                  <a:gd name="connsiteY1" fmla="*/ 2518315 h 2524665"/>
                  <a:gd name="connsiteX2" fmla="*/ 1886389 w 2472745"/>
                  <a:gd name="connsiteY2" fmla="*/ 2524665 h 2524665"/>
                  <a:gd name="connsiteX3" fmla="*/ 0 w 2472745"/>
                  <a:gd name="connsiteY3" fmla="*/ 427490 h 2524665"/>
                  <a:gd name="connsiteX4" fmla="*/ 10305 w 2472745"/>
                  <a:gd name="connsiteY4" fmla="*/ 0 h 252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745" h="2524665">
                    <a:moveTo>
                      <a:pt x="10305" y="0"/>
                    </a:moveTo>
                    <a:cubicBezTo>
                      <a:pt x="1379119" y="30715"/>
                      <a:pt x="2472745" y="1149157"/>
                      <a:pt x="2472745" y="2518315"/>
                    </a:cubicBezTo>
                    <a:cubicBezTo>
                      <a:pt x="2319626" y="2518315"/>
                      <a:pt x="2039508" y="2524665"/>
                      <a:pt x="1886389" y="2524665"/>
                    </a:cubicBezTo>
                    <a:cubicBezTo>
                      <a:pt x="1886389" y="1405187"/>
                      <a:pt x="1119196" y="452604"/>
                      <a:pt x="0" y="427490"/>
                    </a:cubicBezTo>
                    <a:lnTo>
                      <a:pt x="10305" y="0"/>
                    </a:lnTo>
                    <a:close/>
                  </a:path>
                </a:pathLst>
              </a:custGeom>
              <a:solidFill>
                <a:srgbClr val="01B050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7">
                <a:extLst>
                  <a:ext uri="{FF2B5EF4-FFF2-40B4-BE49-F238E27FC236}">
                    <a16:creationId xmlns:a16="http://schemas.microsoft.com/office/drawing/2014/main" id="{741D94F0-3ACD-4924-A4CB-7FEDC983C0E7}"/>
                  </a:ext>
                </a:extLst>
              </p:cNvPr>
              <p:cNvSpPr/>
              <p:nvPr/>
            </p:nvSpPr>
            <p:spPr>
              <a:xfrm rot="5400000">
                <a:off x="6056671" y="3689239"/>
                <a:ext cx="2472745" cy="2524665"/>
              </a:xfrm>
              <a:custGeom>
                <a:avLst/>
                <a:gdLst>
                  <a:gd name="connsiteX0" fmla="*/ 2575458 w 5037898"/>
                  <a:gd name="connsiteY0" fmla="*/ 634 h 5037898"/>
                  <a:gd name="connsiteX1" fmla="*/ 5037898 w 5037898"/>
                  <a:gd name="connsiteY1" fmla="*/ 2518949 h 5037898"/>
                  <a:gd name="connsiteX2" fmla="*/ 4578542 w 5037898"/>
                  <a:gd name="connsiteY2" fmla="*/ 2518949 h 5037898"/>
                  <a:gd name="connsiteX3" fmla="*/ 2565153 w 5037898"/>
                  <a:gd name="connsiteY3" fmla="*/ 459874 h 5037898"/>
                  <a:gd name="connsiteX4" fmla="*/ 2575458 w 5037898"/>
                  <a:gd name="connsiteY4" fmla="*/ 634 h 5037898"/>
                  <a:gd name="connsiteX0" fmla="*/ 10305 w 2472745"/>
                  <a:gd name="connsiteY0" fmla="*/ 0 h 2524665"/>
                  <a:gd name="connsiteX1" fmla="*/ 2472745 w 2472745"/>
                  <a:gd name="connsiteY1" fmla="*/ 2518315 h 2524665"/>
                  <a:gd name="connsiteX2" fmla="*/ 1886389 w 2472745"/>
                  <a:gd name="connsiteY2" fmla="*/ 2524665 h 2524665"/>
                  <a:gd name="connsiteX3" fmla="*/ 0 w 2472745"/>
                  <a:gd name="connsiteY3" fmla="*/ 459240 h 2524665"/>
                  <a:gd name="connsiteX4" fmla="*/ 10305 w 2472745"/>
                  <a:gd name="connsiteY4" fmla="*/ 0 h 2524665"/>
                  <a:gd name="connsiteX0" fmla="*/ 10305 w 2472745"/>
                  <a:gd name="connsiteY0" fmla="*/ 0 h 2524665"/>
                  <a:gd name="connsiteX1" fmla="*/ 2472745 w 2472745"/>
                  <a:gd name="connsiteY1" fmla="*/ 2518315 h 2524665"/>
                  <a:gd name="connsiteX2" fmla="*/ 1886389 w 2472745"/>
                  <a:gd name="connsiteY2" fmla="*/ 2524665 h 2524665"/>
                  <a:gd name="connsiteX3" fmla="*/ 0 w 2472745"/>
                  <a:gd name="connsiteY3" fmla="*/ 427490 h 2524665"/>
                  <a:gd name="connsiteX4" fmla="*/ 10305 w 2472745"/>
                  <a:gd name="connsiteY4" fmla="*/ 0 h 252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2745" h="2524665">
                    <a:moveTo>
                      <a:pt x="10305" y="0"/>
                    </a:moveTo>
                    <a:cubicBezTo>
                      <a:pt x="1379119" y="30715"/>
                      <a:pt x="2472745" y="1149157"/>
                      <a:pt x="2472745" y="2518315"/>
                    </a:cubicBezTo>
                    <a:cubicBezTo>
                      <a:pt x="2319626" y="2518315"/>
                      <a:pt x="2039508" y="2524665"/>
                      <a:pt x="1886389" y="2524665"/>
                    </a:cubicBezTo>
                    <a:cubicBezTo>
                      <a:pt x="1886389" y="1405187"/>
                      <a:pt x="1119196" y="452604"/>
                      <a:pt x="0" y="427490"/>
                    </a:cubicBezTo>
                    <a:lnTo>
                      <a:pt x="10305" y="0"/>
                    </a:lnTo>
                    <a:close/>
                  </a:path>
                </a:pathLst>
              </a:custGeom>
              <a:solidFill>
                <a:srgbClr val="92D050"/>
              </a:solidFill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Block Arc 27">
              <a:extLst>
                <a:ext uri="{FF2B5EF4-FFF2-40B4-BE49-F238E27FC236}">
                  <a16:creationId xmlns:a16="http://schemas.microsoft.com/office/drawing/2014/main" id="{E1664E5B-060B-4128-813C-EE87F7082308}"/>
                </a:ext>
              </a:extLst>
            </p:cNvPr>
            <p:cNvSpPr/>
            <p:nvPr/>
          </p:nvSpPr>
          <p:spPr>
            <a:xfrm rot="10800000">
              <a:off x="1338897" y="3395129"/>
              <a:ext cx="2472745" cy="2524665"/>
            </a:xfrm>
            <a:custGeom>
              <a:avLst/>
              <a:gdLst>
                <a:gd name="connsiteX0" fmla="*/ 2575458 w 5037898"/>
                <a:gd name="connsiteY0" fmla="*/ 634 h 5037898"/>
                <a:gd name="connsiteX1" fmla="*/ 5037898 w 5037898"/>
                <a:gd name="connsiteY1" fmla="*/ 2518949 h 5037898"/>
                <a:gd name="connsiteX2" fmla="*/ 4578542 w 5037898"/>
                <a:gd name="connsiteY2" fmla="*/ 2518949 h 5037898"/>
                <a:gd name="connsiteX3" fmla="*/ 2565153 w 5037898"/>
                <a:gd name="connsiteY3" fmla="*/ 459874 h 5037898"/>
                <a:gd name="connsiteX4" fmla="*/ 2575458 w 5037898"/>
                <a:gd name="connsiteY4" fmla="*/ 634 h 5037898"/>
                <a:gd name="connsiteX0" fmla="*/ 10305 w 2472745"/>
                <a:gd name="connsiteY0" fmla="*/ 0 h 2524665"/>
                <a:gd name="connsiteX1" fmla="*/ 2472745 w 2472745"/>
                <a:gd name="connsiteY1" fmla="*/ 2518315 h 2524665"/>
                <a:gd name="connsiteX2" fmla="*/ 1886389 w 2472745"/>
                <a:gd name="connsiteY2" fmla="*/ 2524665 h 2524665"/>
                <a:gd name="connsiteX3" fmla="*/ 0 w 2472745"/>
                <a:gd name="connsiteY3" fmla="*/ 459240 h 2524665"/>
                <a:gd name="connsiteX4" fmla="*/ 10305 w 2472745"/>
                <a:gd name="connsiteY4" fmla="*/ 0 h 2524665"/>
                <a:gd name="connsiteX0" fmla="*/ 10305 w 2472745"/>
                <a:gd name="connsiteY0" fmla="*/ 0 h 2524665"/>
                <a:gd name="connsiteX1" fmla="*/ 2472745 w 2472745"/>
                <a:gd name="connsiteY1" fmla="*/ 2518315 h 2524665"/>
                <a:gd name="connsiteX2" fmla="*/ 1886389 w 2472745"/>
                <a:gd name="connsiteY2" fmla="*/ 2524665 h 2524665"/>
                <a:gd name="connsiteX3" fmla="*/ 0 w 2472745"/>
                <a:gd name="connsiteY3" fmla="*/ 427490 h 2524665"/>
                <a:gd name="connsiteX4" fmla="*/ 10305 w 2472745"/>
                <a:gd name="connsiteY4" fmla="*/ 0 h 25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745" h="2524665">
                  <a:moveTo>
                    <a:pt x="10305" y="0"/>
                  </a:moveTo>
                  <a:cubicBezTo>
                    <a:pt x="1379119" y="30715"/>
                    <a:pt x="2472745" y="1149157"/>
                    <a:pt x="2472745" y="2518315"/>
                  </a:cubicBezTo>
                  <a:cubicBezTo>
                    <a:pt x="2319626" y="2518315"/>
                    <a:pt x="2039508" y="2524665"/>
                    <a:pt x="1886389" y="2524665"/>
                  </a:cubicBezTo>
                  <a:cubicBezTo>
                    <a:pt x="1886389" y="1405187"/>
                    <a:pt x="1119196" y="452604"/>
                    <a:pt x="0" y="427490"/>
                  </a:cubicBezTo>
                  <a:lnTo>
                    <a:pt x="10305" y="0"/>
                  </a:lnTo>
                  <a:close/>
                </a:path>
              </a:pathLst>
            </a:custGeom>
            <a:solidFill>
              <a:srgbClr val="009193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Block Arc 27">
              <a:extLst>
                <a:ext uri="{FF2B5EF4-FFF2-40B4-BE49-F238E27FC236}">
                  <a16:creationId xmlns:a16="http://schemas.microsoft.com/office/drawing/2014/main" id="{1BDC9911-B164-4BF7-8ADA-954DD9B664B2}"/>
                </a:ext>
              </a:extLst>
            </p:cNvPr>
            <p:cNvSpPr/>
            <p:nvPr/>
          </p:nvSpPr>
          <p:spPr>
            <a:xfrm rot="16200000">
              <a:off x="1367472" y="903753"/>
              <a:ext cx="2472745" cy="2524665"/>
            </a:xfrm>
            <a:custGeom>
              <a:avLst/>
              <a:gdLst>
                <a:gd name="connsiteX0" fmla="*/ 2575458 w 5037898"/>
                <a:gd name="connsiteY0" fmla="*/ 634 h 5037898"/>
                <a:gd name="connsiteX1" fmla="*/ 5037898 w 5037898"/>
                <a:gd name="connsiteY1" fmla="*/ 2518949 h 5037898"/>
                <a:gd name="connsiteX2" fmla="*/ 4578542 w 5037898"/>
                <a:gd name="connsiteY2" fmla="*/ 2518949 h 5037898"/>
                <a:gd name="connsiteX3" fmla="*/ 2565153 w 5037898"/>
                <a:gd name="connsiteY3" fmla="*/ 459874 h 5037898"/>
                <a:gd name="connsiteX4" fmla="*/ 2575458 w 5037898"/>
                <a:gd name="connsiteY4" fmla="*/ 634 h 5037898"/>
                <a:gd name="connsiteX0" fmla="*/ 10305 w 2472745"/>
                <a:gd name="connsiteY0" fmla="*/ 0 h 2524665"/>
                <a:gd name="connsiteX1" fmla="*/ 2472745 w 2472745"/>
                <a:gd name="connsiteY1" fmla="*/ 2518315 h 2524665"/>
                <a:gd name="connsiteX2" fmla="*/ 1886389 w 2472745"/>
                <a:gd name="connsiteY2" fmla="*/ 2524665 h 2524665"/>
                <a:gd name="connsiteX3" fmla="*/ 0 w 2472745"/>
                <a:gd name="connsiteY3" fmla="*/ 459240 h 2524665"/>
                <a:gd name="connsiteX4" fmla="*/ 10305 w 2472745"/>
                <a:gd name="connsiteY4" fmla="*/ 0 h 2524665"/>
                <a:gd name="connsiteX0" fmla="*/ 10305 w 2472745"/>
                <a:gd name="connsiteY0" fmla="*/ 0 h 2524665"/>
                <a:gd name="connsiteX1" fmla="*/ 2472745 w 2472745"/>
                <a:gd name="connsiteY1" fmla="*/ 2518315 h 2524665"/>
                <a:gd name="connsiteX2" fmla="*/ 1886389 w 2472745"/>
                <a:gd name="connsiteY2" fmla="*/ 2524665 h 2524665"/>
                <a:gd name="connsiteX3" fmla="*/ 0 w 2472745"/>
                <a:gd name="connsiteY3" fmla="*/ 427490 h 2524665"/>
                <a:gd name="connsiteX4" fmla="*/ 10305 w 2472745"/>
                <a:gd name="connsiteY4" fmla="*/ 0 h 2524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745" h="2524665">
                  <a:moveTo>
                    <a:pt x="10305" y="0"/>
                  </a:moveTo>
                  <a:cubicBezTo>
                    <a:pt x="1379119" y="30715"/>
                    <a:pt x="2472745" y="1149157"/>
                    <a:pt x="2472745" y="2518315"/>
                  </a:cubicBezTo>
                  <a:cubicBezTo>
                    <a:pt x="2319626" y="2518315"/>
                    <a:pt x="2039508" y="2524665"/>
                    <a:pt x="1886389" y="2524665"/>
                  </a:cubicBezTo>
                  <a:cubicBezTo>
                    <a:pt x="1886389" y="1405187"/>
                    <a:pt x="1119196" y="452604"/>
                    <a:pt x="0" y="427490"/>
                  </a:cubicBezTo>
                  <a:lnTo>
                    <a:pt x="10305" y="0"/>
                  </a:lnTo>
                  <a:close/>
                </a:path>
              </a:pathLst>
            </a:custGeom>
            <a:solidFill>
              <a:srgbClr val="6DB84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E96197-5DAE-496E-B0C5-F01986DF1F49}"/>
                </a:ext>
              </a:extLst>
            </p:cNvPr>
            <p:cNvSpPr/>
            <p:nvPr/>
          </p:nvSpPr>
          <p:spPr>
            <a:xfrm rot="16200000">
              <a:off x="1113433" y="491654"/>
              <a:ext cx="5515052" cy="6005112"/>
            </a:xfrm>
            <a:prstGeom prst="rect">
              <a:avLst/>
            </a:prstGeom>
          </p:spPr>
          <p:txBody>
            <a:bodyPr spcFirstLastPara="1" wrap="none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AU" sz="2400" b="1" dirty="0">
                  <a:solidFill>
                    <a:srgbClr val="046D71"/>
                  </a:solidFill>
                </a:rPr>
                <a:t>Many additional partnership talks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B0674A-B61F-4E85-A651-D7E65F99E827}"/>
                </a:ext>
              </a:extLst>
            </p:cNvPr>
            <p:cNvSpPr/>
            <p:nvPr/>
          </p:nvSpPr>
          <p:spPr>
            <a:xfrm rot="3254585">
              <a:off x="2529287" y="1396174"/>
              <a:ext cx="3487536" cy="3162132"/>
            </a:xfrm>
            <a:prstGeom prst="rect">
              <a:avLst/>
            </a:pr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lvl="0" algn="ctr"/>
              <a:r>
                <a:rPr lang="en-AU" sz="2400" b="1" dirty="0"/>
                <a:t>EDA vendors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582A9A-757A-4FBE-8CE6-3500BF537EC2}"/>
                </a:ext>
              </a:extLst>
            </p:cNvPr>
            <p:cNvSpPr/>
            <p:nvPr/>
          </p:nvSpPr>
          <p:spPr>
            <a:xfrm rot="18864263">
              <a:off x="1665848" y="1344861"/>
              <a:ext cx="4530259" cy="4687987"/>
            </a:xfrm>
            <a:prstGeom prst="rect">
              <a:avLst/>
            </a:prstGeom>
          </p:spPr>
          <p:txBody>
            <a:bodyPr spcFirstLastPara="1" wrap="none" numCol="1">
              <a:prstTxWarp prst="textArchUp">
                <a:avLst/>
              </a:prstTxWarp>
              <a:spAutoFit/>
            </a:bodyPr>
            <a:lstStyle/>
            <a:p>
              <a:pPr lvl="1" algn="ctr">
                <a:lnSpc>
                  <a:spcPct val="70000"/>
                </a:lnSpc>
              </a:pPr>
              <a:r>
                <a:rPr lang="en-AU" sz="1900" b="1" dirty="0"/>
                <a:t>Manufacturing </a:t>
              </a:r>
              <a:br>
                <a:rPr lang="en-AU" sz="1900" b="1" dirty="0"/>
              </a:br>
              <a:r>
                <a:rPr lang="en-AU" sz="1900" b="1" dirty="0"/>
                <a:t>equipment providers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CEA94F-76D6-4F5E-8E05-2700A11DA575}"/>
                </a:ext>
              </a:extLst>
            </p:cNvPr>
            <p:cNvSpPr/>
            <p:nvPr/>
          </p:nvSpPr>
          <p:spPr>
            <a:xfrm rot="2873938">
              <a:off x="1505741" y="2120981"/>
              <a:ext cx="3849103" cy="3443606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marL="0" lvl="1" algn="ctr"/>
              <a:r>
                <a:rPr lang="en-AU" sz="2400" b="1" dirty="0"/>
                <a:t>Manufacturing companies</a:t>
              </a: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36E0E776-D24C-49C7-A398-AC0A85E22031}"/>
                </a:ext>
              </a:extLst>
            </p:cNvPr>
            <p:cNvSpPr/>
            <p:nvPr/>
          </p:nvSpPr>
          <p:spPr>
            <a:xfrm>
              <a:off x="1178477" y="812505"/>
              <a:ext cx="5271048" cy="5271048"/>
            </a:xfrm>
            <a:prstGeom prst="arc">
              <a:avLst>
                <a:gd name="adj1" fmla="val 5325540"/>
                <a:gd name="adj2" fmla="val 16276321"/>
              </a:avLst>
            </a:prstGeom>
            <a:ln w="19050">
              <a:solidFill>
                <a:srgbClr val="046D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609469CD-1B02-493E-8908-49D5DC807011}"/>
                </a:ext>
              </a:extLst>
            </p:cNvPr>
            <p:cNvSpPr/>
            <p:nvPr/>
          </p:nvSpPr>
          <p:spPr>
            <a:xfrm>
              <a:off x="1178477" y="812505"/>
              <a:ext cx="5271048" cy="5271048"/>
            </a:xfrm>
            <a:prstGeom prst="arc">
              <a:avLst>
                <a:gd name="adj1" fmla="val 16370461"/>
                <a:gd name="adj2" fmla="val 21546183"/>
              </a:avLst>
            </a:prstGeom>
            <a:ln w="19050">
              <a:solidFill>
                <a:srgbClr val="0091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9A0090-B435-4652-99E1-06A08C4A04B4}"/>
                </a:ext>
              </a:extLst>
            </p:cNvPr>
            <p:cNvGrpSpPr/>
            <p:nvPr/>
          </p:nvGrpSpPr>
          <p:grpSpPr>
            <a:xfrm>
              <a:off x="2196954" y="2381832"/>
              <a:ext cx="3268181" cy="2212032"/>
              <a:chOff x="-2716983" y="2856155"/>
              <a:chExt cx="3268181" cy="221203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8BE1077-DACE-4493-86AB-68F8BA9BEAF1}"/>
                  </a:ext>
                </a:extLst>
              </p:cNvPr>
              <p:cNvSpPr/>
              <p:nvPr/>
            </p:nvSpPr>
            <p:spPr>
              <a:xfrm>
                <a:off x="-2614808" y="2856155"/>
                <a:ext cx="3063830" cy="690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80000"/>
                  </a:lnSpc>
                </a:pPr>
                <a:r>
                  <a:rPr lang="en-AU" sz="2400" b="1" dirty="0">
                    <a:solidFill>
                      <a:srgbClr val="009193"/>
                    </a:solidFill>
                  </a:rPr>
                  <a:t>Multiple cooperation talks taking place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DF5E6E-7345-443D-B33D-D2ADD7980198}"/>
                  </a:ext>
                </a:extLst>
              </p:cNvPr>
              <p:cNvSpPr/>
              <p:nvPr/>
            </p:nvSpPr>
            <p:spPr>
              <a:xfrm>
                <a:off x="-2716983" y="3584704"/>
                <a:ext cx="3268181" cy="148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ct val="80000"/>
                  </a:lnSpc>
                  <a:spcBef>
                    <a:spcPts val="1200"/>
                  </a:spcBef>
                  <a:tabLst>
                    <a:tab pos="990600" algn="l"/>
                  </a:tabLst>
                </a:pPr>
                <a:r>
                  <a:rPr lang="en-AU" sz="2000" dirty="0"/>
                  <a:t>We are responding to inputs from these potential partners</a:t>
                </a:r>
              </a:p>
              <a:p>
                <a:pPr marL="0" lvl="1" algn="ctr">
                  <a:lnSpc>
                    <a:spcPct val="80000"/>
                  </a:lnSpc>
                  <a:spcBef>
                    <a:spcPts val="1200"/>
                  </a:spcBef>
                  <a:tabLst>
                    <a:tab pos="990600" algn="l"/>
                  </a:tabLst>
                </a:pPr>
                <a:r>
                  <a:rPr lang="en-AU" sz="2000" dirty="0"/>
                  <a:t>We want to build the partnership on a strong foundation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27C5B39-F8D6-438B-9759-09280582FED9}"/>
                  </a:ext>
                </a:extLst>
              </p:cNvPr>
              <p:cNvCxnSpPr/>
              <p:nvPr/>
            </p:nvCxnSpPr>
            <p:spPr>
              <a:xfrm>
                <a:off x="-2419365" y="4191967"/>
                <a:ext cx="2672945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BCE5DA84-2506-4C84-80B1-6B099B0DA426}"/>
                </a:ext>
              </a:extLst>
            </p:cNvPr>
            <p:cNvSpPr/>
            <p:nvPr/>
          </p:nvSpPr>
          <p:spPr>
            <a:xfrm>
              <a:off x="1178477" y="812505"/>
              <a:ext cx="5271048" cy="5271048"/>
            </a:xfrm>
            <a:prstGeom prst="arc">
              <a:avLst>
                <a:gd name="adj1" fmla="val 42083"/>
                <a:gd name="adj2" fmla="val 5234596"/>
              </a:avLst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E9AD37-5530-4819-AA8A-9F97AFCD9386}"/>
                </a:ext>
              </a:extLst>
            </p:cNvPr>
            <p:cNvSpPr/>
            <p:nvPr/>
          </p:nvSpPr>
          <p:spPr>
            <a:xfrm rot="18900000">
              <a:off x="2326439" y="2102221"/>
              <a:ext cx="3849103" cy="3443606"/>
            </a:xfrm>
            <a:prstGeom prst="rect">
              <a:avLst/>
            </a:prstGeom>
          </p:spPr>
          <p:txBody>
            <a:bodyPr wrap="none">
              <a:prstTxWarp prst="textArchDown">
                <a:avLst/>
              </a:prstTxWarp>
              <a:spAutoFit/>
            </a:bodyPr>
            <a:lstStyle/>
            <a:p>
              <a:pPr marL="0" lvl="1" algn="ctr"/>
              <a:r>
                <a:rPr lang="en-US" sz="2400" b="1" dirty="0"/>
                <a:t>Product Companies</a:t>
              </a:r>
              <a:endParaRPr lang="en-AU" sz="2400" b="1" dirty="0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2E1C7241-F901-4D0C-87B0-375B03ED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CDB8E8-8716-4D4F-8DC1-7D23CF32C4BE}"/>
              </a:ext>
            </a:extLst>
          </p:cNvPr>
          <p:cNvSpPr/>
          <p:nvPr/>
        </p:nvSpPr>
        <p:spPr>
          <a:xfrm>
            <a:off x="715844" y="1145180"/>
            <a:ext cx="742723" cy="366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DDD39B55-60A4-41F1-A7ED-5D1EA7D21189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98089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296D957-AC1D-45EA-A1CF-AB8A790F44A9}"/>
              </a:ext>
            </a:extLst>
          </p:cNvPr>
          <p:cNvSpPr/>
          <p:nvPr/>
        </p:nvSpPr>
        <p:spPr>
          <a:xfrm>
            <a:off x="-1" y="1828800"/>
            <a:ext cx="4537967" cy="369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9892-29E1-4B64-AC92-CE79E3D2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542" y="2088649"/>
            <a:ext cx="3313600" cy="3359651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/>
              <a:t>Continuing positive progress and discussions on many additional fronts</a:t>
            </a:r>
          </a:p>
          <a:p>
            <a:pPr marL="177800" lvl="1" indent="-177800"/>
            <a:r>
              <a:rPr lang="en-US" sz="2000" dirty="0"/>
              <a:t>Potential customers</a:t>
            </a:r>
          </a:p>
          <a:p>
            <a:pPr marL="177800" lvl="1" indent="-177800"/>
            <a:r>
              <a:rPr lang="en-US" sz="2000" dirty="0"/>
              <a:t>Production fabs</a:t>
            </a:r>
          </a:p>
          <a:p>
            <a:pPr marL="177800" lvl="1" indent="-177800"/>
            <a:r>
              <a:rPr lang="en-US" sz="2000" dirty="0"/>
              <a:t>Strategic investors</a:t>
            </a:r>
          </a:p>
          <a:p>
            <a:pPr marL="177800" lvl="1" indent="-177800"/>
            <a:r>
              <a:rPr lang="en-US" sz="2000" dirty="0"/>
              <a:t>Industrial partners</a:t>
            </a:r>
          </a:p>
          <a:p>
            <a:pPr marL="177800" lvl="1" indent="-177800"/>
            <a:r>
              <a:rPr lang="en-US" sz="2000" dirty="0"/>
              <a:t>…</a:t>
            </a:r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9AB921F1-F05C-4C21-AA39-01645023AE10}"/>
              </a:ext>
            </a:extLst>
          </p:cNvPr>
          <p:cNvSpPr/>
          <p:nvPr/>
        </p:nvSpPr>
        <p:spPr>
          <a:xfrm flipH="1">
            <a:off x="3195184" y="1828800"/>
            <a:ext cx="1189758" cy="36957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0F399D95-B213-45F2-9D06-EB4111C4EC18}"/>
              </a:ext>
            </a:extLst>
          </p:cNvPr>
          <p:cNvSpPr/>
          <p:nvPr/>
        </p:nvSpPr>
        <p:spPr>
          <a:xfrm flipH="1">
            <a:off x="3474584" y="1171174"/>
            <a:ext cx="1087018" cy="50109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1984E-B048-4812-8AC5-EF38CBCC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365125"/>
            <a:ext cx="10848703" cy="1325563"/>
          </a:xfrm>
        </p:spPr>
        <p:txBody>
          <a:bodyPr/>
          <a:lstStyle/>
          <a:p>
            <a:r>
              <a:rPr lang="en-US" dirty="0"/>
              <a:t>Significant progress with partners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A9B6D1-C114-40D5-BF6B-C7FFC19B28DD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AA22C-C0C5-465C-955F-C184AD2E9E8C}"/>
              </a:ext>
            </a:extLst>
          </p:cNvPr>
          <p:cNvSpPr/>
          <p:nvPr/>
        </p:nvSpPr>
        <p:spPr>
          <a:xfrm>
            <a:off x="5762468" y="1938994"/>
            <a:ext cx="4773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9193"/>
                </a:solidFill>
              </a:rPr>
              <a:t>Announced Partnerships</a:t>
            </a:r>
          </a:p>
        </p:txBody>
      </p:sp>
      <p:pic>
        <p:nvPicPr>
          <p:cNvPr id="24" name="Picture 4" descr="×ª××¦××ª ×ª××× × ×¢×××¨ âªpolitecnico di milanoâ¬â">
            <a:extLst>
              <a:ext uri="{FF2B5EF4-FFF2-40B4-BE49-F238E27FC236}">
                <a16:creationId xmlns:a16="http://schemas.microsoft.com/office/drawing/2014/main" id="{686FB216-8D02-41C7-B65E-0485E893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50" y="2816215"/>
            <a:ext cx="1189500" cy="8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upload.wikimedia.org/wikipedia/en/thumb/a/a4/Indian_Institute_of_Technology_Delhi_logo.png/220px-Indian_Institute_of_Technology_Delhi_logo.png">
            <a:extLst>
              <a:ext uri="{FF2B5EF4-FFF2-40B4-BE49-F238E27FC236}">
                <a16:creationId xmlns:a16="http://schemas.microsoft.com/office/drawing/2014/main" id="{67F0A319-4FDE-43CB-8BF6-D1DAEDB8D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8" y="2839215"/>
            <a:ext cx="828282" cy="8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Technion logo vector.svg">
            <a:extLst>
              <a:ext uri="{FF2B5EF4-FFF2-40B4-BE49-F238E27FC236}">
                <a16:creationId xmlns:a16="http://schemas.microsoft.com/office/drawing/2014/main" id="{8B137B43-1567-4432-9A09-2393DA2D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680" y="2819400"/>
            <a:ext cx="603198" cy="8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9F60AA-C41C-4E12-BDF9-6EBE9FCB58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66"/>
          <a:stretch/>
        </p:blipFill>
        <p:spPr>
          <a:xfrm>
            <a:off x="4239769" y="2997200"/>
            <a:ext cx="1460002" cy="51231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3ED30F5-761B-466A-A104-FABE4430AC7D}"/>
              </a:ext>
            </a:extLst>
          </p:cNvPr>
          <p:cNvSpPr/>
          <p:nvPr/>
        </p:nvSpPr>
        <p:spPr>
          <a:xfrm>
            <a:off x="3883618" y="4445524"/>
            <a:ext cx="2172304" cy="8371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Developing TCAD simulation models of our ReRAM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6401AC-C306-4B43-B5AF-6DE42CDBA3CF}"/>
              </a:ext>
            </a:extLst>
          </p:cNvPr>
          <p:cNvSpPr/>
          <p:nvPr/>
        </p:nvSpPr>
        <p:spPr>
          <a:xfrm>
            <a:off x="8305800" y="4445524"/>
            <a:ext cx="1778000" cy="8371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Neuromorphic Computing research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D76D30-7A0F-4BF9-AA15-351EF5AE4096}"/>
              </a:ext>
            </a:extLst>
          </p:cNvPr>
          <p:cNvSpPr/>
          <p:nvPr/>
        </p:nvSpPr>
        <p:spPr>
          <a:xfrm>
            <a:off x="6258318" y="4445524"/>
            <a:ext cx="1768082" cy="8371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Neuromorphic Computing research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A602D7-2A90-4FBA-9750-664A80201FFE}"/>
              </a:ext>
            </a:extLst>
          </p:cNvPr>
          <p:cNvSpPr/>
          <p:nvPr/>
        </p:nvSpPr>
        <p:spPr>
          <a:xfrm>
            <a:off x="10410313" y="4445524"/>
            <a:ext cx="1565932" cy="8371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/>
              <a:t>In Memory Compute research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6FB12F-A8FE-4541-9F28-A30DF1439CD3}"/>
              </a:ext>
            </a:extLst>
          </p:cNvPr>
          <p:cNvCxnSpPr>
            <a:cxnSpLocks/>
          </p:cNvCxnSpPr>
          <p:nvPr/>
        </p:nvCxnSpPr>
        <p:spPr>
          <a:xfrm flipH="1">
            <a:off x="4487167" y="2534617"/>
            <a:ext cx="7323833" cy="0"/>
          </a:xfrm>
          <a:prstGeom prst="line">
            <a:avLst/>
          </a:prstGeom>
          <a:ln w="19050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EEFBF2C-4959-4312-9BC1-1D90F09EAB94}"/>
              </a:ext>
            </a:extLst>
          </p:cNvPr>
          <p:cNvSpPr/>
          <p:nvPr/>
        </p:nvSpPr>
        <p:spPr>
          <a:xfrm>
            <a:off x="4472999" y="4001727"/>
            <a:ext cx="993542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sz="2200" b="1" dirty="0" err="1">
                <a:solidFill>
                  <a:srgbClr val="6DB841"/>
                </a:solidFill>
              </a:rPr>
              <a:t>Silvaco</a:t>
            </a:r>
            <a:endParaRPr lang="en-US" sz="2200" b="1" dirty="0">
              <a:solidFill>
                <a:srgbClr val="6DB84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C12D0E-87A6-4D08-AD98-DAB7A56324A1}"/>
              </a:ext>
            </a:extLst>
          </p:cNvPr>
          <p:cNvSpPr/>
          <p:nvPr/>
        </p:nvSpPr>
        <p:spPr>
          <a:xfrm>
            <a:off x="6568324" y="4001727"/>
            <a:ext cx="1148071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sz="2200" b="1" dirty="0">
                <a:solidFill>
                  <a:srgbClr val="6DB841"/>
                </a:solidFill>
              </a:rPr>
              <a:t>IIT Delhi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7DAFBE-1A09-40CC-B6C7-56C95765F6D9}"/>
              </a:ext>
            </a:extLst>
          </p:cNvPr>
          <p:cNvSpPr/>
          <p:nvPr/>
        </p:nvSpPr>
        <p:spPr>
          <a:xfrm>
            <a:off x="8331200" y="3791798"/>
            <a:ext cx="1727200" cy="64081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b="1" dirty="0" err="1">
                <a:solidFill>
                  <a:srgbClr val="6DB841"/>
                </a:solidFill>
              </a:rPr>
              <a:t>Politecnico</a:t>
            </a:r>
            <a:r>
              <a:rPr lang="en-US" sz="2200" b="1" dirty="0">
                <a:solidFill>
                  <a:srgbClr val="6DB841"/>
                </a:solidFill>
              </a:rPr>
              <a:t> di Milano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7C37D3-EF91-4874-BEE4-9E584766561C}"/>
              </a:ext>
            </a:extLst>
          </p:cNvPr>
          <p:cNvSpPr/>
          <p:nvPr/>
        </p:nvSpPr>
        <p:spPr>
          <a:xfrm>
            <a:off x="10576123" y="4001727"/>
            <a:ext cx="1234312" cy="430887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r>
              <a:rPr lang="en-US" sz="2200" b="1" dirty="0">
                <a:solidFill>
                  <a:srgbClr val="6DB841"/>
                </a:solidFill>
              </a:rPr>
              <a:t>Technion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BD97BC-1F55-470D-8169-69BF446ED412}"/>
              </a:ext>
            </a:extLst>
          </p:cNvPr>
          <p:cNvCxnSpPr/>
          <p:nvPr/>
        </p:nvCxnSpPr>
        <p:spPr>
          <a:xfrm flipH="1">
            <a:off x="5942332" y="2814104"/>
            <a:ext cx="433878" cy="242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D9947DA-3205-4595-8948-67C17FDF0947}"/>
              </a:ext>
            </a:extLst>
          </p:cNvPr>
          <p:cNvCxnSpPr/>
          <p:nvPr/>
        </p:nvCxnSpPr>
        <p:spPr>
          <a:xfrm flipH="1">
            <a:off x="8016333" y="2814104"/>
            <a:ext cx="433878" cy="242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67634E-460E-4FD2-9B70-2744C3C5FA5B}"/>
              </a:ext>
            </a:extLst>
          </p:cNvPr>
          <p:cNvCxnSpPr/>
          <p:nvPr/>
        </p:nvCxnSpPr>
        <p:spPr>
          <a:xfrm flipH="1">
            <a:off x="10090334" y="2814104"/>
            <a:ext cx="433878" cy="2424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4253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0FCAE7F-D1EF-4CB8-B665-F940F3D2A05E}"/>
              </a:ext>
            </a:extLst>
          </p:cNvPr>
          <p:cNvSpPr/>
          <p:nvPr/>
        </p:nvSpPr>
        <p:spPr>
          <a:xfrm>
            <a:off x="353786" y="1763486"/>
            <a:ext cx="3280228" cy="32802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35155"/>
            </a:solidFill>
          </a:ln>
          <a:effectLst>
            <a:outerShdw blurRad="165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DFA43F-6043-4F12-BB0E-1120A0B52418}"/>
              </a:ext>
            </a:extLst>
          </p:cNvPr>
          <p:cNvSpPr/>
          <p:nvPr/>
        </p:nvSpPr>
        <p:spPr>
          <a:xfrm>
            <a:off x="0" y="4835132"/>
            <a:ext cx="12192000" cy="2022868"/>
          </a:xfrm>
          <a:custGeom>
            <a:avLst/>
            <a:gdLst>
              <a:gd name="connsiteX0" fmla="*/ 0 w 12192000"/>
              <a:gd name="connsiteY0" fmla="*/ 0 h 2534557"/>
              <a:gd name="connsiteX1" fmla="*/ 12192000 w 12192000"/>
              <a:gd name="connsiteY1" fmla="*/ 0 h 2534557"/>
              <a:gd name="connsiteX2" fmla="*/ 12192000 w 12192000"/>
              <a:gd name="connsiteY2" fmla="*/ 2534557 h 2534557"/>
              <a:gd name="connsiteX3" fmla="*/ 0 w 12192000"/>
              <a:gd name="connsiteY3" fmla="*/ 2534557 h 2534557"/>
              <a:gd name="connsiteX4" fmla="*/ 0 w 12192000"/>
              <a:gd name="connsiteY4" fmla="*/ 0 h 2534557"/>
              <a:gd name="connsiteX0" fmla="*/ 0 w 12192000"/>
              <a:gd name="connsiteY0" fmla="*/ 5443 h 2540000"/>
              <a:gd name="connsiteX1" fmla="*/ 6070600 w 12192000"/>
              <a:gd name="connsiteY1" fmla="*/ 0 h 2540000"/>
              <a:gd name="connsiteX2" fmla="*/ 12192000 w 12192000"/>
              <a:gd name="connsiteY2" fmla="*/ 5443 h 2540000"/>
              <a:gd name="connsiteX3" fmla="*/ 12192000 w 12192000"/>
              <a:gd name="connsiteY3" fmla="*/ 2540000 h 2540000"/>
              <a:gd name="connsiteX4" fmla="*/ 0 w 12192000"/>
              <a:gd name="connsiteY4" fmla="*/ 2540000 h 2540000"/>
              <a:gd name="connsiteX5" fmla="*/ 0 w 12192000"/>
              <a:gd name="connsiteY5" fmla="*/ 5443 h 2540000"/>
              <a:gd name="connsiteX0" fmla="*/ 0 w 12192000"/>
              <a:gd name="connsiteY0" fmla="*/ 1135743 h 2540000"/>
              <a:gd name="connsiteX1" fmla="*/ 6070600 w 12192000"/>
              <a:gd name="connsiteY1" fmla="*/ 0 h 2540000"/>
              <a:gd name="connsiteX2" fmla="*/ 12192000 w 12192000"/>
              <a:gd name="connsiteY2" fmla="*/ 5443 h 2540000"/>
              <a:gd name="connsiteX3" fmla="*/ 12192000 w 12192000"/>
              <a:gd name="connsiteY3" fmla="*/ 2540000 h 2540000"/>
              <a:gd name="connsiteX4" fmla="*/ 0 w 12192000"/>
              <a:gd name="connsiteY4" fmla="*/ 2540000 h 2540000"/>
              <a:gd name="connsiteX5" fmla="*/ 0 w 12192000"/>
              <a:gd name="connsiteY5" fmla="*/ 1135743 h 2540000"/>
              <a:gd name="connsiteX0" fmla="*/ 0 w 12192000"/>
              <a:gd name="connsiteY0" fmla="*/ 1135743 h 2540000"/>
              <a:gd name="connsiteX1" fmla="*/ 6070600 w 12192000"/>
              <a:gd name="connsiteY1" fmla="*/ 0 h 2540000"/>
              <a:gd name="connsiteX2" fmla="*/ 12179300 w 12192000"/>
              <a:gd name="connsiteY2" fmla="*/ 1072243 h 2540000"/>
              <a:gd name="connsiteX3" fmla="*/ 12192000 w 12192000"/>
              <a:gd name="connsiteY3" fmla="*/ 2540000 h 2540000"/>
              <a:gd name="connsiteX4" fmla="*/ 0 w 12192000"/>
              <a:gd name="connsiteY4" fmla="*/ 2540000 h 2540000"/>
              <a:gd name="connsiteX5" fmla="*/ 0 w 12192000"/>
              <a:gd name="connsiteY5" fmla="*/ 1135743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540000">
                <a:moveTo>
                  <a:pt x="0" y="1135743"/>
                </a:moveTo>
                <a:lnTo>
                  <a:pt x="6070600" y="0"/>
                </a:lnTo>
                <a:lnTo>
                  <a:pt x="12179300" y="1072243"/>
                </a:lnTo>
                <a:lnTo>
                  <a:pt x="12192000" y="2540000"/>
                </a:lnTo>
                <a:lnTo>
                  <a:pt x="0" y="2540000"/>
                </a:lnTo>
                <a:lnTo>
                  <a:pt x="0" y="1135743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1984E-B048-4812-8AC5-EF38CBCC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5125"/>
            <a:ext cx="10515600" cy="1325563"/>
          </a:xfrm>
        </p:spPr>
        <p:txBody>
          <a:bodyPr/>
          <a:lstStyle/>
          <a:p>
            <a:r>
              <a:rPr lang="en-US" dirty="0"/>
              <a:t>Why share consolidation?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9892-29E1-4B64-AC92-CE79E3D2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24" y="2192698"/>
            <a:ext cx="2813049" cy="25711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35155"/>
                </a:solidFill>
              </a:rPr>
              <a:t>  Reduce the </a:t>
            </a:r>
            <a:br>
              <a:rPr lang="en-US" sz="2600" b="1" dirty="0">
                <a:solidFill>
                  <a:srgbClr val="035155"/>
                </a:solidFill>
              </a:rPr>
            </a:br>
            <a:r>
              <a:rPr lang="en-US" sz="2600" b="1" dirty="0">
                <a:solidFill>
                  <a:srgbClr val="035155"/>
                </a:solidFill>
              </a:rPr>
              <a:t>number of shares </a:t>
            </a:r>
            <a:br>
              <a:rPr lang="en-US" sz="2600" b="1" dirty="0">
                <a:solidFill>
                  <a:srgbClr val="035155"/>
                </a:solidFill>
              </a:rPr>
            </a:br>
            <a:r>
              <a:rPr lang="en-US" sz="2600" b="1" dirty="0">
                <a:solidFill>
                  <a:srgbClr val="035155"/>
                </a:solidFill>
              </a:rPr>
              <a:t>on issue to a more reasonable number, </a:t>
            </a:r>
            <a:br>
              <a:rPr lang="en-US" sz="2600" b="1" dirty="0">
                <a:solidFill>
                  <a:srgbClr val="035155"/>
                </a:solidFill>
              </a:rPr>
            </a:br>
            <a:r>
              <a:rPr lang="en-US" sz="2600" b="1" dirty="0">
                <a:solidFill>
                  <a:srgbClr val="035155"/>
                </a:solidFill>
              </a:rPr>
              <a:t>to attract:</a:t>
            </a:r>
          </a:p>
          <a:p>
            <a:pPr marL="177800" lvl="1" indent="-177800">
              <a:lnSpc>
                <a:spcPct val="80000"/>
              </a:lnSpc>
              <a:spcBef>
                <a:spcPts val="600"/>
              </a:spcBef>
              <a:buClr>
                <a:srgbClr val="035155"/>
              </a:buClr>
            </a:pPr>
            <a:r>
              <a:rPr lang="en-US" sz="2200" dirty="0"/>
              <a:t>Institutional investors </a:t>
            </a:r>
            <a:br>
              <a:rPr lang="en-US" sz="2200" dirty="0"/>
            </a:br>
            <a:r>
              <a:rPr lang="en-US" sz="2200" dirty="0"/>
              <a:t>and family offices</a:t>
            </a:r>
          </a:p>
          <a:p>
            <a:pPr marL="177800" lvl="1" indent="-177800">
              <a:lnSpc>
                <a:spcPct val="80000"/>
              </a:lnSpc>
              <a:spcBef>
                <a:spcPts val="600"/>
              </a:spcBef>
              <a:buClr>
                <a:srgbClr val="035155"/>
              </a:buClr>
            </a:pPr>
            <a:r>
              <a:rPr lang="en-US" sz="2200" dirty="0"/>
              <a:t>Strategic investors </a:t>
            </a:r>
            <a:br>
              <a:rPr lang="en-US" sz="2200" dirty="0"/>
            </a:br>
            <a:r>
              <a:rPr lang="en-US" sz="2200" dirty="0"/>
              <a:t>  from the industry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4A9B6D1-C114-40D5-BF6B-C7FFC19B28DD}"/>
              </a:ext>
            </a:extLst>
          </p:cNvPr>
          <p:cNvSpPr txBox="1">
            <a:spLocks/>
          </p:cNvSpPr>
          <p:nvPr/>
        </p:nvSpPr>
        <p:spPr>
          <a:xfrm>
            <a:off x="5893415" y="6382608"/>
            <a:ext cx="4051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DA887-993F-40AA-8914-E1CFE59427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D3AA-5D67-4783-81BA-36A982363B60}"/>
              </a:ext>
            </a:extLst>
          </p:cNvPr>
          <p:cNvSpPr txBox="1"/>
          <p:nvPr/>
        </p:nvSpPr>
        <p:spPr>
          <a:xfrm>
            <a:off x="3511549" y="5011007"/>
            <a:ext cx="5168900" cy="158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 b="1" dirty="0">
                <a:solidFill>
                  <a:srgbClr val="6DB841"/>
                </a:solidFill>
              </a:rPr>
              <a:t>Note: </a:t>
            </a:r>
            <a:br>
              <a:rPr lang="en-US" sz="3200" b="1" dirty="0">
                <a:solidFill>
                  <a:srgbClr val="6DB841"/>
                </a:solidFill>
              </a:rPr>
            </a:br>
            <a:r>
              <a:rPr lang="en-US" sz="3200" b="1" dirty="0">
                <a:solidFill>
                  <a:srgbClr val="6DB841"/>
                </a:solidFill>
              </a:rPr>
              <a:t>Consolidation does not change the value of an investors holding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E5CE6C-99BD-4D17-8C4F-E7E2EAEFF4AA}"/>
              </a:ext>
            </a:extLst>
          </p:cNvPr>
          <p:cNvSpPr txBox="1">
            <a:spLocks/>
          </p:cNvSpPr>
          <p:nvPr/>
        </p:nvSpPr>
        <p:spPr>
          <a:xfrm>
            <a:off x="5448048" y="2607609"/>
            <a:ext cx="3009895" cy="18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buNone/>
            </a:pPr>
            <a:r>
              <a:rPr lang="en-US" sz="2600" dirty="0"/>
              <a:t>These investors will ensure </a:t>
            </a:r>
            <a:r>
              <a:rPr lang="en-US" sz="2600" dirty="0" err="1"/>
              <a:t>Weebit’s</a:t>
            </a:r>
            <a:r>
              <a:rPr lang="en-US" sz="2600" dirty="0"/>
              <a:t> capital structure adequately supports the company as it moves to production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C7F8ED-CDBE-4F00-9227-D869B52B8E2B}"/>
              </a:ext>
            </a:extLst>
          </p:cNvPr>
          <p:cNvSpPr txBox="1">
            <a:spLocks/>
          </p:cNvSpPr>
          <p:nvPr/>
        </p:nvSpPr>
        <p:spPr>
          <a:xfrm>
            <a:off x="9188634" y="2607609"/>
            <a:ext cx="2622548" cy="1893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5000"/>
              </a:lnSpc>
              <a:spcBef>
                <a:spcPts val="0"/>
              </a:spcBef>
              <a:buNone/>
            </a:pPr>
            <a:r>
              <a:rPr lang="en-AU" sz="2600" dirty="0"/>
              <a:t>Current share price and number of shares on issue are deterring these potential investors  </a:t>
            </a:r>
            <a:endParaRPr lang="en-US" sz="2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24600C-6EC4-43E9-B07B-5D5102CCFF9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14" y="5824111"/>
            <a:ext cx="2742768" cy="7725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150F51-7144-458F-8A8E-91B5155BAB6E}"/>
              </a:ext>
            </a:extLst>
          </p:cNvPr>
          <p:cNvCxnSpPr>
            <a:cxnSpLocks/>
          </p:cNvCxnSpPr>
          <p:nvPr/>
        </p:nvCxnSpPr>
        <p:spPr>
          <a:xfrm rot="5400000" flipH="1">
            <a:off x="8279327" y="3498571"/>
            <a:ext cx="1724829" cy="0"/>
          </a:xfrm>
          <a:prstGeom prst="line">
            <a:avLst/>
          </a:prstGeom>
          <a:ln w="38100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0F399C-0A8B-4A9E-BD5E-4730EF6BCE15}"/>
              </a:ext>
            </a:extLst>
          </p:cNvPr>
          <p:cNvCxnSpPr>
            <a:cxnSpLocks/>
          </p:cNvCxnSpPr>
          <p:nvPr/>
        </p:nvCxnSpPr>
        <p:spPr>
          <a:xfrm rot="5400000" flipH="1">
            <a:off x="4537860" y="3498571"/>
            <a:ext cx="1724829" cy="0"/>
          </a:xfrm>
          <a:prstGeom prst="line">
            <a:avLst/>
          </a:prstGeom>
          <a:ln w="38100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E88DB077-F752-4438-A835-6F3A9A5FF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6372" y="1731178"/>
            <a:ext cx="956811" cy="8007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F30A004-4C1A-4722-8E9E-84E46046B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7810" y="1705115"/>
            <a:ext cx="487018" cy="80824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1706A3-CD08-40EE-B95E-CA9E55F79425}"/>
              </a:ext>
            </a:extLst>
          </p:cNvPr>
          <p:cNvCxnSpPr>
            <a:cxnSpLocks/>
          </p:cNvCxnSpPr>
          <p:nvPr/>
        </p:nvCxnSpPr>
        <p:spPr>
          <a:xfrm flipH="1">
            <a:off x="3930911" y="3434742"/>
            <a:ext cx="618661" cy="0"/>
          </a:xfrm>
          <a:prstGeom prst="line">
            <a:avLst/>
          </a:prstGeom>
          <a:ln w="19050">
            <a:solidFill>
              <a:srgbClr val="03515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34804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6D35405524242A03830CF4F9AACFA" ma:contentTypeVersion="8" ma:contentTypeDescription="Create a new document." ma:contentTypeScope="" ma:versionID="6b06af7637574cbc0b18e8324c9f3e25">
  <xsd:schema xmlns:xsd="http://www.w3.org/2001/XMLSchema" xmlns:xs="http://www.w3.org/2001/XMLSchema" xmlns:p="http://schemas.microsoft.com/office/2006/metadata/properties" xmlns:ns2="400abb1e-2dcc-4564-9c6a-35c5f87e260c" xmlns:ns3="d1a42e5c-6c43-4fba-92de-283d32d342a3" targetNamespace="http://schemas.microsoft.com/office/2006/metadata/properties" ma:root="true" ma:fieldsID="ed56c8599ce1ea486a41a50783aa5144" ns2:_="" ns3:_="">
    <xsd:import namespace="400abb1e-2dcc-4564-9c6a-35c5f87e260c"/>
    <xsd:import namespace="d1a42e5c-6c43-4fba-92de-283d32d342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abb1e-2dcc-4564-9c6a-35c5f87e2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42e5c-6c43-4fba-92de-283d32d342a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038B6-BEE1-4DB8-BE8D-B248B09B4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A5F58-B264-4A7A-B6E4-587E4907906D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1a42e5c-6c43-4fba-92de-283d32d342a3"/>
    <ds:schemaRef ds:uri="400abb1e-2dcc-4564-9c6a-35c5f87e260c"/>
  </ds:schemaRefs>
</ds:datastoreItem>
</file>

<file path=customXml/itemProps3.xml><?xml version="1.0" encoding="utf-8"?>
<ds:datastoreItem xmlns:ds="http://schemas.openxmlformats.org/officeDocument/2006/customXml" ds:itemID="{6969D886-753D-4366-AD0F-03898AB0E55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00abb1e-2dcc-4564-9c6a-35c5f87e260c"/>
    <ds:schemaRef ds:uri="d1a42e5c-6c43-4fba-92de-283d32d342a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41244</TotalTime>
  <Words>426</Words>
  <Application>Microsoft Office PowerPoint</Application>
  <PresentationFormat>Widescreen</PresentationFormat>
  <Paragraphs>115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Montserrat</vt:lpstr>
      <vt:lpstr>Roboto Black</vt:lpstr>
      <vt:lpstr>Office Theme</vt:lpstr>
      <vt:lpstr>1_Office Theme</vt:lpstr>
      <vt:lpstr>PowerPoint Presentation</vt:lpstr>
      <vt:lpstr>Key updates since the AGM</vt:lpstr>
      <vt:lpstr>EXPECTATIONS MET</vt:lpstr>
      <vt:lpstr>Technical progress</vt:lpstr>
      <vt:lpstr>Moving to manufacturing</vt:lpstr>
      <vt:lpstr>STEPS TOWARDS COMMERCIALISATION</vt:lpstr>
      <vt:lpstr>Partnerships  building an ecosystem</vt:lpstr>
      <vt:lpstr>Significant progress with partners</vt:lpstr>
      <vt:lpstr>Why share consolidation?</vt:lpstr>
      <vt:lpstr>consolidation lowers market cap?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Coby Hanoch</dc:creator>
  <cp:lastModifiedBy>יותם גבעון</cp:lastModifiedBy>
  <cp:revision>455</cp:revision>
  <dcterms:created xsi:type="dcterms:W3CDTF">2018-08-23T06:34:37Z</dcterms:created>
  <dcterms:modified xsi:type="dcterms:W3CDTF">2019-02-10T10:12:31Z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0x010100DF36D35405524242A03830CF4F9AACFA</vt:lpwstr>
  </property>
</Properties>
</file>